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3"/>
  </p:notesMasterIdLst>
  <p:sldIdLst>
    <p:sldId id="256" r:id="rId3"/>
    <p:sldId id="257" r:id="rId4"/>
    <p:sldId id="258" r:id="rId5"/>
    <p:sldId id="267" r:id="rId6"/>
    <p:sldId id="268" r:id="rId7"/>
    <p:sldId id="269"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27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293" autoAdjust="0"/>
  </p:normalViewPr>
  <p:slideViewPr>
    <p:cSldViewPr>
      <p:cViewPr varScale="1">
        <p:scale>
          <a:sx n="106" d="100"/>
          <a:sy n="106" d="100"/>
        </p:scale>
        <p:origin x="-10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590FE9-0B05-44A1-8E28-B3DBBEE66BAB}" type="datetimeFigureOut">
              <a:rPr lang="en-US" smtClean="0"/>
              <a:pPr/>
              <a:t>8/14/2012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5CB03D-52F8-45FC-9D51-CC9AF1B89DEC}" type="slidenum">
              <a:rPr lang="en-US" smtClean="0"/>
              <a:pPr/>
              <a:t>‹#›</a:t>
            </a:fld>
            <a:endParaRPr lang="en-US" dirty="0"/>
          </a:p>
        </p:txBody>
      </p:sp>
    </p:spTree>
    <p:extLst>
      <p:ext uri="{BB962C8B-B14F-4D97-AF65-F5344CB8AC3E}">
        <p14:creationId xmlns:p14="http://schemas.microsoft.com/office/powerpoint/2010/main" val="200766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5CB03D-52F8-45FC-9D51-CC9AF1B89DEC}"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1"/>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59ED156-2732-479E-8410-D5807628268D}" type="datetimeFigureOut">
              <a:rPr lang="en-US" smtClean="0"/>
              <a:pPr/>
              <a:t>8/14/2012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8737D0-1F07-487A-BC82-FDF5B924E95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18737D0-1F07-487A-BC82-FDF5B924E95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18737D0-1F07-487A-BC82-FDF5B924E95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18737D0-1F07-487A-BC82-FDF5B924E95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18737D0-1F07-487A-BC82-FDF5B924E95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18737D0-1F07-487A-BC82-FDF5B924E95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D18737D0-1F07-487A-BC82-FDF5B924E95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D18737D0-1F07-487A-BC82-FDF5B924E95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59ED156-2732-479E-8410-D5807628268D}" type="datetimeFigureOut">
              <a:rPr lang="en-US" smtClean="0"/>
              <a:pPr/>
              <a:t>8/14/2012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18737D0-1F07-487A-BC82-FDF5B924E95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59ED156-2732-479E-8410-D5807628268D}" type="datetimeFigureOut">
              <a:rPr lang="en-US" smtClean="0"/>
              <a:pPr/>
              <a:t>8/14/2012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D18737D0-1F07-487A-BC82-FDF5B924E95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59ED156-2732-479E-8410-D5807628268D}" type="datetimeFigureOut">
              <a:rPr lang="en-US" smtClean="0"/>
              <a:pPr/>
              <a:t>8/14/2012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8737D0-1F07-487A-BC82-FDF5B924E95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9ED156-2732-479E-8410-D5807628268D}" type="datetimeFigureOut">
              <a:rPr lang="en-US" smtClean="0"/>
              <a:pPr/>
              <a:t>8/14/2012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8737D0-1F07-487A-BC82-FDF5B924E95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1"/>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ww.ajs.org/prose/pdfs/idaho_protocol.pdf"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a:t>
            </a:r>
            <a:endParaRPr lang="en-US" dirty="0"/>
          </a:p>
        </p:txBody>
      </p:sp>
      <p:sp>
        <p:nvSpPr>
          <p:cNvPr id="3" name="Subtitle 2"/>
          <p:cNvSpPr>
            <a:spLocks noGrp="1"/>
          </p:cNvSpPr>
          <p:nvPr>
            <p:ph type="subTitle" idx="1"/>
          </p:nvPr>
        </p:nvSpPr>
        <p:spPr/>
        <p:txBody>
          <a:bodyPr/>
          <a:lstStyle/>
          <a:p>
            <a:r>
              <a:rPr lang="en-US" dirty="0" smtClean="0"/>
              <a:t>2012 PBA Pro Bono Conference</a:t>
            </a:r>
            <a:endParaRPr lang="en-US" dirty="0"/>
          </a:p>
        </p:txBody>
      </p:sp>
      <p:sp>
        <p:nvSpPr>
          <p:cNvPr id="4" name="TextBox 3"/>
          <p:cNvSpPr txBox="1"/>
          <p:nvPr/>
        </p:nvSpPr>
        <p:spPr>
          <a:xfrm>
            <a:off x="1143000" y="914400"/>
            <a:ext cx="2576346" cy="584775"/>
          </a:xfrm>
          <a:prstGeom prst="rect">
            <a:avLst/>
          </a:prstGeom>
          <a:noFill/>
        </p:spPr>
        <p:txBody>
          <a:bodyPr wrap="none" rtlCol="0">
            <a:spAutoFit/>
          </a:bodyPr>
          <a:lstStyle/>
          <a:p>
            <a:r>
              <a:rPr lang="en-US" sz="3200" b="1" dirty="0" smtClean="0"/>
              <a:t>Civil Gideon</a:t>
            </a:r>
            <a:endParaRPr lang="en-US" sz="3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Study</a:t>
            </a:r>
            <a:endParaRPr lang="en-US" sz="3800" dirty="0"/>
          </a:p>
        </p:txBody>
      </p:sp>
      <p:sp>
        <p:nvSpPr>
          <p:cNvPr id="3" name="Rectangle 2"/>
          <p:cNvSpPr/>
          <p:nvPr/>
        </p:nvSpPr>
        <p:spPr>
          <a:xfrm>
            <a:off x="609600" y="1447800"/>
            <a:ext cx="2852063" cy="461665"/>
          </a:xfrm>
          <a:prstGeom prst="rect">
            <a:avLst/>
          </a:prstGeom>
        </p:spPr>
        <p:txBody>
          <a:bodyPr wrap="none">
            <a:spAutoFit/>
          </a:bodyPr>
          <a:lstStyle/>
          <a:p>
            <a:pPr lvl="0" fontAlgn="base">
              <a:spcBef>
                <a:spcPct val="50000"/>
              </a:spcBef>
              <a:spcAft>
                <a:spcPct val="0"/>
              </a:spcAft>
            </a:pPr>
            <a:r>
              <a:rPr lang="en-US" sz="2400" b="1" dirty="0">
                <a:solidFill>
                  <a:srgbClr val="B30025"/>
                </a:solidFill>
                <a:latin typeface="Arial" charset="0"/>
              </a:rPr>
              <a:t>National Statistics</a:t>
            </a:r>
          </a:p>
        </p:txBody>
      </p:sp>
      <p:sp>
        <p:nvSpPr>
          <p:cNvPr id="4" name="Rectangle 3"/>
          <p:cNvSpPr/>
          <p:nvPr/>
        </p:nvSpPr>
        <p:spPr>
          <a:xfrm>
            <a:off x="613317" y="2209800"/>
            <a:ext cx="7848600" cy="3951851"/>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Outlines basic findings relating to the state of access to justice in Pennsylvania, and current limitations on access to counsel. </a:t>
            </a:r>
          </a:p>
          <a:p>
            <a:pPr marL="228600" lvl="0" indent="-228600" fontAlgn="base">
              <a:spcBef>
                <a:spcPct val="0"/>
              </a:spcBef>
              <a:spcAft>
                <a:spcPct val="70000"/>
              </a:spcAft>
              <a:buClr>
                <a:srgbClr val="B30025"/>
              </a:buClr>
              <a:buFontTx/>
              <a:buChar char="•"/>
            </a:pPr>
            <a:r>
              <a:rPr lang="en-US" sz="2200" kern="0" dirty="0">
                <a:latin typeface="Arial"/>
              </a:rPr>
              <a:t>Provides a survey list, by substantive legal area, of those states in which some form of statutory right to counsel in civil proceedings currently exists.       </a:t>
            </a:r>
          </a:p>
          <a:p>
            <a:pPr marL="228600" lvl="0" indent="-228600" fontAlgn="base">
              <a:spcBef>
                <a:spcPct val="0"/>
              </a:spcBef>
              <a:spcAft>
                <a:spcPct val="70000"/>
              </a:spcAft>
              <a:buClr>
                <a:srgbClr val="B30025"/>
              </a:buClr>
              <a:buFontTx/>
              <a:buChar char="•"/>
            </a:pPr>
            <a:r>
              <a:rPr lang="en-US" sz="2200" kern="0" dirty="0">
                <a:latin typeface="Arial"/>
              </a:rPr>
              <a:t>Identifies twenty different substantive areas from custody and domestic violence to housing discrimination and school attendance where some right to counsel has been recognized. </a:t>
            </a:r>
          </a:p>
        </p:txBody>
      </p:sp>
    </p:spTree>
    <p:extLst>
      <p:ext uri="{BB962C8B-B14F-4D97-AF65-F5344CB8AC3E}">
        <p14:creationId xmlns:p14="http://schemas.microsoft.com/office/powerpoint/2010/main" val="3778425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Study</a:t>
            </a:r>
            <a:endParaRPr lang="en-US" sz="3800" dirty="0"/>
          </a:p>
        </p:txBody>
      </p:sp>
      <p:sp>
        <p:nvSpPr>
          <p:cNvPr id="3" name="Rectangle 2"/>
          <p:cNvSpPr/>
          <p:nvPr/>
        </p:nvSpPr>
        <p:spPr>
          <a:xfrm>
            <a:off x="613317" y="1295400"/>
            <a:ext cx="2852063" cy="461665"/>
          </a:xfrm>
          <a:prstGeom prst="rect">
            <a:avLst/>
          </a:prstGeom>
        </p:spPr>
        <p:txBody>
          <a:bodyPr wrap="none">
            <a:spAutoFit/>
          </a:bodyPr>
          <a:lstStyle/>
          <a:p>
            <a:pPr lvl="0" fontAlgn="base">
              <a:spcBef>
                <a:spcPct val="50000"/>
              </a:spcBef>
              <a:spcAft>
                <a:spcPct val="0"/>
              </a:spcAft>
            </a:pPr>
            <a:r>
              <a:rPr lang="en-US" sz="2400" b="1" dirty="0">
                <a:solidFill>
                  <a:srgbClr val="B30025"/>
                </a:solidFill>
                <a:latin typeface="Arial" charset="0"/>
              </a:rPr>
              <a:t>National Statistics</a:t>
            </a:r>
          </a:p>
        </p:txBody>
      </p:sp>
      <p:sp>
        <p:nvSpPr>
          <p:cNvPr id="4" name="Rectangle 3"/>
          <p:cNvSpPr/>
          <p:nvPr/>
        </p:nvSpPr>
        <p:spPr>
          <a:xfrm>
            <a:off x="613317" y="1922475"/>
            <a:ext cx="7848600" cy="4188839"/>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More than 35 states and the District of Columbia  have some form of statutory civil right to counsel in one or more specific areas.</a:t>
            </a:r>
          </a:p>
          <a:p>
            <a:pPr marL="228600" lvl="0" indent="-228600" fontAlgn="base">
              <a:spcBef>
                <a:spcPct val="0"/>
              </a:spcBef>
              <a:spcAft>
                <a:spcPct val="70000"/>
              </a:spcAft>
              <a:buClr>
                <a:srgbClr val="B30025"/>
              </a:buClr>
              <a:buFontTx/>
              <a:buChar char="•"/>
            </a:pPr>
            <a:r>
              <a:rPr lang="en-US" sz="2200" kern="0" dirty="0">
                <a:latin typeface="Arial"/>
              </a:rPr>
              <a:t>There is a patchwork quilt of areas in which a civil right to counsel is provided.</a:t>
            </a:r>
          </a:p>
          <a:p>
            <a:pPr marL="228600" lvl="0" indent="-228600" fontAlgn="base">
              <a:spcBef>
                <a:spcPct val="0"/>
              </a:spcBef>
              <a:spcAft>
                <a:spcPct val="70000"/>
              </a:spcAft>
              <a:buClr>
                <a:srgbClr val="B30025"/>
              </a:buClr>
              <a:buFontTx/>
              <a:buChar char="•"/>
            </a:pPr>
            <a:r>
              <a:rPr lang="en-US" sz="2200" kern="0" dirty="0">
                <a:latin typeface="Arial"/>
              </a:rPr>
              <a:t>The most common areas in which a statutory right exists are custody and neglect and abuse (30 states). </a:t>
            </a:r>
          </a:p>
          <a:p>
            <a:pPr marL="228600" lvl="0" indent="-228600" fontAlgn="base">
              <a:spcBef>
                <a:spcPct val="0"/>
              </a:spcBef>
              <a:spcAft>
                <a:spcPct val="70000"/>
              </a:spcAft>
              <a:buClr>
                <a:srgbClr val="B30025"/>
              </a:buClr>
              <a:buFontTx/>
              <a:buChar char="•"/>
            </a:pPr>
            <a:r>
              <a:rPr lang="en-US" sz="2200" kern="0" dirty="0">
                <a:latin typeface="Arial"/>
              </a:rPr>
              <a:t>The least common areas are individuals under disability to sue; SJIS petitions; release of mental health records, civil rights claims and school attendance (1 state each).</a:t>
            </a:r>
          </a:p>
        </p:txBody>
      </p:sp>
    </p:spTree>
    <p:extLst>
      <p:ext uri="{BB962C8B-B14F-4D97-AF65-F5344CB8AC3E}">
        <p14:creationId xmlns:p14="http://schemas.microsoft.com/office/powerpoint/2010/main" val="2111881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Pennsylvania</a:t>
            </a:r>
            <a:endParaRPr lang="en-US" sz="3800" dirty="0"/>
          </a:p>
        </p:txBody>
      </p:sp>
      <p:sp>
        <p:nvSpPr>
          <p:cNvPr id="4" name="Rectangle 3"/>
          <p:cNvSpPr/>
          <p:nvPr/>
        </p:nvSpPr>
        <p:spPr>
          <a:xfrm>
            <a:off x="613317" y="1922475"/>
            <a:ext cx="7848600" cy="2800767"/>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Currently, Pennsylvania provides a right to court-appointed counsel for indigent people in a limited number of civil proceedings, which include child dependency cases, termination of parental rights, paternity, civil commitment proceedings for sexually violent delinquent children, and involuntary commitment pursuant to the Mental Health Procedures Act. The creation of the right to counsel in these cases was achieved through litigation or legislative action. </a:t>
            </a:r>
          </a:p>
        </p:txBody>
      </p:sp>
    </p:spTree>
    <p:extLst>
      <p:ext uri="{BB962C8B-B14F-4D97-AF65-F5344CB8AC3E}">
        <p14:creationId xmlns:p14="http://schemas.microsoft.com/office/powerpoint/2010/main" val="2466579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kern="0" dirty="0">
                <a:effectLst/>
                <a:latin typeface="Times New Roman"/>
              </a:rPr>
              <a:t>Access to Justice </a:t>
            </a:r>
            <a:br>
              <a:rPr lang="en-US" sz="3800" kern="0" dirty="0">
                <a:effectLst/>
                <a:latin typeface="Times New Roman"/>
              </a:rPr>
            </a:br>
            <a:r>
              <a:rPr lang="en-US" sz="3800" kern="0" dirty="0">
                <a:effectLst/>
                <a:latin typeface="Times New Roman"/>
              </a:rPr>
              <a:t>In Tough Financial Times</a:t>
            </a:r>
            <a:endParaRPr lang="en-US" sz="3800" dirty="0"/>
          </a:p>
        </p:txBody>
      </p:sp>
      <p:sp>
        <p:nvSpPr>
          <p:cNvPr id="4" name="Rectangle 3"/>
          <p:cNvSpPr/>
          <p:nvPr/>
        </p:nvSpPr>
        <p:spPr>
          <a:xfrm>
            <a:off x="613317" y="1922475"/>
            <a:ext cx="7848600" cy="3376309"/>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State Access to Justice Commissions, state and municipal bar associations and Civil Gideon working groups across the country are studying not only the unmet need for representation, but the impact of the recent economic downturn on access to legal services.</a:t>
            </a:r>
          </a:p>
          <a:p>
            <a:pPr marL="228600" lvl="0" indent="-228600" fontAlgn="base">
              <a:spcBef>
                <a:spcPct val="0"/>
              </a:spcBef>
              <a:spcAft>
                <a:spcPct val="70000"/>
              </a:spcAft>
              <a:buClr>
                <a:srgbClr val="B30025"/>
              </a:buClr>
              <a:buFontTx/>
              <a:buChar char="•"/>
            </a:pPr>
            <a:r>
              <a:rPr lang="en-US" sz="2200" kern="0" dirty="0">
                <a:latin typeface="Arial"/>
              </a:rPr>
              <a:t>The worse recession since the Great Depression has greatly increased the number of persons facing adversarial legal proceedings involving basic human needs who need, but cannot afford, counsel.</a:t>
            </a:r>
          </a:p>
        </p:txBody>
      </p:sp>
    </p:spTree>
    <p:extLst>
      <p:ext uri="{BB962C8B-B14F-4D97-AF65-F5344CB8AC3E}">
        <p14:creationId xmlns:p14="http://schemas.microsoft.com/office/powerpoint/2010/main" val="30109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kern="0" dirty="0">
                <a:effectLst/>
                <a:latin typeface="Times New Roman"/>
              </a:rPr>
              <a:t>Access to Justice </a:t>
            </a:r>
            <a:br>
              <a:rPr lang="en-US" sz="3800" kern="0" dirty="0">
                <a:effectLst/>
                <a:latin typeface="Times New Roman"/>
              </a:rPr>
            </a:br>
            <a:r>
              <a:rPr lang="en-US" sz="3800" kern="0" dirty="0">
                <a:effectLst/>
                <a:latin typeface="Times New Roman"/>
              </a:rPr>
              <a:t>In Tough Financial Times</a:t>
            </a:r>
            <a:endParaRPr lang="en-US" sz="3800" dirty="0"/>
          </a:p>
        </p:txBody>
      </p:sp>
      <p:sp>
        <p:nvSpPr>
          <p:cNvPr id="4" name="Rectangle 3"/>
          <p:cNvSpPr/>
          <p:nvPr/>
        </p:nvSpPr>
        <p:spPr>
          <a:xfrm>
            <a:off x="613317" y="1922475"/>
            <a:ext cx="7848600" cy="3951851"/>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Simultaneously, the same financial crisis that has led to the loss of jobs and increased legal need has dramatically reduced the funds available to legal services to represent the poor.</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Agencies relying on Interest on Lawyer Trust Accounts (IOLTA) revenue for staffing and operations have faced dramatic cutbacks in the wake of lower interest rates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Support from state and local governments has been cut back, and looming budget shortfalls threatened even greater cuts in the near future. </a:t>
            </a:r>
          </a:p>
        </p:txBody>
      </p:sp>
    </p:spTree>
    <p:extLst>
      <p:ext uri="{BB962C8B-B14F-4D97-AF65-F5344CB8AC3E}">
        <p14:creationId xmlns:p14="http://schemas.microsoft.com/office/powerpoint/2010/main" val="3929355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kern="0" dirty="0">
                <a:effectLst/>
                <a:latin typeface="Times New Roman"/>
              </a:rPr>
              <a:t>Access to Justice </a:t>
            </a:r>
            <a:br>
              <a:rPr lang="en-US" sz="3800" kern="0" dirty="0">
                <a:effectLst/>
                <a:latin typeface="Times New Roman"/>
              </a:rPr>
            </a:br>
            <a:r>
              <a:rPr lang="en-US" sz="3800" kern="0" dirty="0">
                <a:effectLst/>
                <a:latin typeface="Times New Roman"/>
              </a:rPr>
              <a:t>In Tough Financial Times</a:t>
            </a:r>
            <a:endParaRPr lang="en-US" sz="3800" dirty="0"/>
          </a:p>
        </p:txBody>
      </p:sp>
      <p:sp>
        <p:nvSpPr>
          <p:cNvPr id="4" name="Rectangle 3"/>
          <p:cNvSpPr/>
          <p:nvPr/>
        </p:nvSpPr>
        <p:spPr>
          <a:xfrm>
            <a:off x="613317" y="1752600"/>
            <a:ext cx="7848600" cy="4425827"/>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The paradox of expanding demand for legal services relating to basic needs such as housing and custody, and ongoing cuts in funding resources for legal services presents a daunting situation.   </a:t>
            </a:r>
          </a:p>
          <a:p>
            <a:pPr marL="228600" lvl="0" indent="-228600" fontAlgn="base">
              <a:spcBef>
                <a:spcPct val="0"/>
              </a:spcBef>
              <a:spcAft>
                <a:spcPct val="70000"/>
              </a:spcAft>
              <a:buClr>
                <a:srgbClr val="B30025"/>
              </a:buClr>
              <a:buFontTx/>
              <a:buChar char="•"/>
            </a:pPr>
            <a:r>
              <a:rPr lang="en-US" sz="2200" kern="0" dirty="0">
                <a:latin typeface="Arial"/>
              </a:rPr>
              <a:t>Yet, this paradox also makes finding new ways to expand access to justice through </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study of specific legal </a:t>
            </a:r>
            <a:r>
              <a:rPr lang="en-US" sz="2200" kern="0" dirty="0" smtClean="0">
                <a:latin typeface="Arial"/>
              </a:rPr>
              <a:t>needs</a:t>
            </a:r>
            <a:endParaRPr lang="en-US" sz="2200" kern="0" dirty="0">
              <a:latin typeface="Arial"/>
            </a:endParaRPr>
          </a:p>
          <a:p>
            <a:pPr marL="800100" lvl="1" indent="-342900" fontAlgn="base">
              <a:spcBef>
                <a:spcPct val="0"/>
              </a:spcBef>
              <a:spcAft>
                <a:spcPct val="70000"/>
              </a:spcAft>
              <a:buClr>
                <a:srgbClr val="B30025"/>
              </a:buClr>
              <a:buFont typeface="Arial" pitchFamily="34" charset="0"/>
              <a:buChar char="–"/>
            </a:pPr>
            <a:r>
              <a:rPr lang="en-US" sz="2200" kern="0" dirty="0">
                <a:latin typeface="Arial"/>
              </a:rPr>
              <a:t>creative approaches to addressing varying </a:t>
            </a:r>
            <a:r>
              <a:rPr lang="en-US" sz="2200" kern="0" dirty="0" smtClean="0">
                <a:latin typeface="Arial"/>
              </a:rPr>
              <a:t>needs</a:t>
            </a:r>
          </a:p>
          <a:p>
            <a:pPr marL="800100" lvl="1" indent="-342900" fontAlgn="base">
              <a:spcBef>
                <a:spcPct val="0"/>
              </a:spcBef>
              <a:spcAft>
                <a:spcPct val="70000"/>
              </a:spcAft>
              <a:buClr>
                <a:srgbClr val="B30025"/>
              </a:buClr>
              <a:buFont typeface="Arial" pitchFamily="34" charset="0"/>
              <a:buChar char="–"/>
            </a:pPr>
            <a:r>
              <a:rPr lang="en-US" sz="2200" kern="0" dirty="0" smtClean="0">
                <a:latin typeface="Arial"/>
              </a:rPr>
              <a:t>expanding the involvement of all stakeholders all the more compelling</a:t>
            </a:r>
            <a:endParaRPr lang="en-US" sz="2200" kern="0" dirty="0">
              <a:latin typeface="Arial"/>
            </a:endParaRPr>
          </a:p>
        </p:txBody>
      </p:sp>
    </p:spTree>
    <p:extLst>
      <p:ext uri="{BB962C8B-B14F-4D97-AF65-F5344CB8AC3E}">
        <p14:creationId xmlns:p14="http://schemas.microsoft.com/office/powerpoint/2010/main" val="20212283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kern="0" dirty="0">
                <a:effectLst/>
                <a:latin typeface="Times New Roman"/>
              </a:rPr>
              <a:t>Access to Justice </a:t>
            </a:r>
            <a:br>
              <a:rPr lang="en-US" sz="3800" kern="0" dirty="0">
                <a:effectLst/>
                <a:latin typeface="Times New Roman"/>
              </a:rPr>
            </a:br>
            <a:r>
              <a:rPr lang="en-US" sz="3800" kern="0" dirty="0">
                <a:effectLst/>
                <a:latin typeface="Times New Roman"/>
              </a:rPr>
              <a:t>In Tough Financial Times</a:t>
            </a:r>
            <a:endParaRPr lang="en-US" sz="3800" dirty="0"/>
          </a:p>
        </p:txBody>
      </p:sp>
      <p:sp>
        <p:nvSpPr>
          <p:cNvPr id="3" name="Rectangle 2"/>
          <p:cNvSpPr/>
          <p:nvPr/>
        </p:nvSpPr>
        <p:spPr>
          <a:xfrm>
            <a:off x="637478" y="1460810"/>
            <a:ext cx="1367682" cy="461665"/>
          </a:xfrm>
          <a:prstGeom prst="rect">
            <a:avLst/>
          </a:prstGeom>
        </p:spPr>
        <p:txBody>
          <a:bodyPr wrap="none">
            <a:spAutoFit/>
          </a:bodyPr>
          <a:lstStyle/>
          <a:p>
            <a:pPr lvl="0" fontAlgn="base">
              <a:spcBef>
                <a:spcPct val="50000"/>
              </a:spcBef>
              <a:spcAft>
                <a:spcPct val="0"/>
              </a:spcAft>
            </a:pPr>
            <a:r>
              <a:rPr lang="en-US" sz="2400" b="1" dirty="0">
                <a:solidFill>
                  <a:srgbClr val="B30025"/>
                </a:solidFill>
                <a:latin typeface="Arial" charset="0"/>
              </a:rPr>
              <a:t>Caveats</a:t>
            </a:r>
          </a:p>
        </p:txBody>
      </p:sp>
      <p:sp>
        <p:nvSpPr>
          <p:cNvPr id="4" name="Rectangle 3"/>
          <p:cNvSpPr/>
          <p:nvPr/>
        </p:nvSpPr>
        <p:spPr>
          <a:xfrm>
            <a:off x="613317" y="2057400"/>
            <a:ext cx="7848600" cy="3376309"/>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In evaluating where legal representation is most needed, and where creative strategies need to be developed that incorporate stakeholders not previously involved, certain principles should be honored, including</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Expanding the right to counsel should not interfere with existing legal services and pro bono programs’ ability to set their own priorities; Civil Gideon is not a critique of the good work of existing under-resourced providers, but rather an attempt to build on them.</a:t>
            </a:r>
          </a:p>
        </p:txBody>
      </p:sp>
    </p:spTree>
    <p:extLst>
      <p:ext uri="{BB962C8B-B14F-4D97-AF65-F5344CB8AC3E}">
        <p14:creationId xmlns:p14="http://schemas.microsoft.com/office/powerpoint/2010/main" val="2654498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kern="0" dirty="0">
                <a:effectLst/>
                <a:latin typeface="Times New Roman"/>
              </a:rPr>
              <a:t>Access to Justice </a:t>
            </a:r>
            <a:br>
              <a:rPr lang="en-US" sz="3800" kern="0" dirty="0">
                <a:effectLst/>
                <a:latin typeface="Times New Roman"/>
              </a:rPr>
            </a:br>
            <a:r>
              <a:rPr lang="en-US" sz="3800" kern="0" dirty="0">
                <a:effectLst/>
                <a:latin typeface="Times New Roman"/>
              </a:rPr>
              <a:t>In Tough Financial Times</a:t>
            </a:r>
            <a:endParaRPr lang="en-US" sz="3800" dirty="0"/>
          </a:p>
        </p:txBody>
      </p:sp>
      <p:sp>
        <p:nvSpPr>
          <p:cNvPr id="3" name="Rectangle 2"/>
          <p:cNvSpPr/>
          <p:nvPr/>
        </p:nvSpPr>
        <p:spPr>
          <a:xfrm>
            <a:off x="637478" y="1460810"/>
            <a:ext cx="1367682" cy="461665"/>
          </a:xfrm>
          <a:prstGeom prst="rect">
            <a:avLst/>
          </a:prstGeom>
        </p:spPr>
        <p:txBody>
          <a:bodyPr wrap="none">
            <a:spAutoFit/>
          </a:bodyPr>
          <a:lstStyle/>
          <a:p>
            <a:pPr lvl="0" fontAlgn="base">
              <a:spcBef>
                <a:spcPct val="50000"/>
              </a:spcBef>
              <a:spcAft>
                <a:spcPct val="0"/>
              </a:spcAft>
            </a:pPr>
            <a:r>
              <a:rPr lang="en-US" sz="2400" b="1" dirty="0">
                <a:solidFill>
                  <a:srgbClr val="B30025"/>
                </a:solidFill>
                <a:latin typeface="Arial" charset="0"/>
              </a:rPr>
              <a:t>Caveats</a:t>
            </a:r>
          </a:p>
        </p:txBody>
      </p:sp>
      <p:sp>
        <p:nvSpPr>
          <p:cNvPr id="4" name="Rectangle 3"/>
          <p:cNvSpPr/>
          <p:nvPr/>
        </p:nvSpPr>
        <p:spPr>
          <a:xfrm>
            <a:off x="613317" y="2057400"/>
            <a:ext cx="7848600" cy="3037755"/>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Civil Gideon does not mean diverting existing funds from current legal services to the poor. Simply shifting funds or volunteers or administrative staff to new projects is not a increase in services.</a:t>
            </a:r>
          </a:p>
          <a:p>
            <a:pPr marL="228600" lvl="0" indent="-228600" fontAlgn="base">
              <a:spcBef>
                <a:spcPct val="0"/>
              </a:spcBef>
              <a:spcAft>
                <a:spcPct val="70000"/>
              </a:spcAft>
              <a:buClr>
                <a:srgbClr val="B30025"/>
              </a:buClr>
              <a:buFontTx/>
              <a:buChar char="•"/>
            </a:pPr>
            <a:r>
              <a:rPr lang="en-US" sz="2200" kern="0" dirty="0">
                <a:latin typeface="Arial"/>
              </a:rPr>
              <a:t>The power of Civil Gideon efforts is the opportunity to move beyond the existing public interest/legal services support group and build new “buy in” and support from other groups, such as the judiciary, the private bar and the public.</a:t>
            </a:r>
          </a:p>
        </p:txBody>
      </p:sp>
    </p:spTree>
    <p:extLst>
      <p:ext uri="{BB962C8B-B14F-4D97-AF65-F5344CB8AC3E}">
        <p14:creationId xmlns:p14="http://schemas.microsoft.com/office/powerpoint/2010/main" val="146639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200" kern="0" dirty="0">
                <a:effectLst/>
                <a:latin typeface="Times New Roman"/>
              </a:rPr>
              <a:t>Access to Justice </a:t>
            </a:r>
            <a:r>
              <a:rPr lang="en-US" sz="4200" kern="0" dirty="0" smtClean="0">
                <a:effectLst/>
                <a:latin typeface="Times New Roman"/>
              </a:rPr>
              <a:t>Strategy</a:t>
            </a:r>
            <a:r>
              <a:rPr lang="en-US" sz="3800" kern="0" dirty="0">
                <a:effectLst/>
                <a:latin typeface="Times New Roman"/>
              </a:rPr>
              <a:t/>
            </a:r>
            <a:br>
              <a:rPr lang="en-US" sz="3800" kern="0" dirty="0">
                <a:effectLst/>
                <a:latin typeface="Times New Roman"/>
              </a:rPr>
            </a:br>
            <a:endParaRPr lang="en-US" sz="3800" dirty="0"/>
          </a:p>
        </p:txBody>
      </p:sp>
      <p:sp>
        <p:nvSpPr>
          <p:cNvPr id="4" name="Rectangle 3"/>
          <p:cNvSpPr/>
          <p:nvPr/>
        </p:nvSpPr>
        <p:spPr>
          <a:xfrm>
            <a:off x="613317" y="1752600"/>
            <a:ext cx="7848600" cy="3037755"/>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Professor Russell </a:t>
            </a:r>
            <a:r>
              <a:rPr lang="en-US" sz="2200" kern="0" dirty="0" err="1">
                <a:latin typeface="Arial"/>
              </a:rPr>
              <a:t>Engler</a:t>
            </a:r>
            <a:r>
              <a:rPr lang="en-US" sz="2200" kern="0" dirty="0">
                <a:latin typeface="Arial"/>
              </a:rPr>
              <a:t>, New England College of Law and a national Civil Gideon scholar, proposes the pursuit of Civil Gideon as a component of an overarching access to justice strategy, in which it is essential to improve our understanding of precisely those scenarios in which counsel Is most needed.</a:t>
            </a:r>
          </a:p>
          <a:p>
            <a:pPr marL="228600" lvl="0" indent="-228600" fontAlgn="base">
              <a:spcBef>
                <a:spcPct val="0"/>
              </a:spcBef>
              <a:spcAft>
                <a:spcPct val="70000"/>
              </a:spcAft>
              <a:buClr>
                <a:srgbClr val="B30025"/>
              </a:buClr>
              <a:buFontTx/>
              <a:buChar char="•"/>
            </a:pPr>
            <a:r>
              <a:rPr lang="en-US" sz="2200" kern="0" dirty="0">
                <a:latin typeface="Arial"/>
              </a:rPr>
              <a:t>This recognition is more important than ever when resources to address the need are more scarce.</a:t>
            </a:r>
          </a:p>
        </p:txBody>
      </p:sp>
    </p:spTree>
    <p:extLst>
      <p:ext uri="{BB962C8B-B14F-4D97-AF65-F5344CB8AC3E}">
        <p14:creationId xmlns:p14="http://schemas.microsoft.com/office/powerpoint/2010/main" val="4096172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200" kern="0" dirty="0">
                <a:effectLst/>
                <a:latin typeface="Times New Roman"/>
              </a:rPr>
              <a:t>Access to Justice </a:t>
            </a:r>
            <a:r>
              <a:rPr lang="en-US" sz="4200" kern="0" dirty="0" smtClean="0">
                <a:effectLst/>
                <a:latin typeface="Times New Roman"/>
              </a:rPr>
              <a:t>Strategy</a:t>
            </a:r>
            <a:r>
              <a:rPr lang="en-US" sz="3800" kern="0" dirty="0">
                <a:effectLst/>
                <a:latin typeface="Times New Roman"/>
              </a:rPr>
              <a:t/>
            </a:r>
            <a:br>
              <a:rPr lang="en-US" sz="3800" kern="0" dirty="0">
                <a:effectLst/>
                <a:latin typeface="Times New Roman"/>
              </a:rPr>
            </a:br>
            <a:endParaRPr lang="en-US" sz="3800" dirty="0"/>
          </a:p>
        </p:txBody>
      </p:sp>
      <p:sp>
        <p:nvSpPr>
          <p:cNvPr id="4" name="Rectangle 3"/>
          <p:cNvSpPr/>
          <p:nvPr/>
        </p:nvSpPr>
        <p:spPr>
          <a:xfrm>
            <a:off x="613317" y="1752600"/>
            <a:ext cx="7848600" cy="3511731"/>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Professor </a:t>
            </a:r>
            <a:r>
              <a:rPr lang="en-US" sz="2200" kern="0" dirty="0" err="1">
                <a:latin typeface="Arial"/>
              </a:rPr>
              <a:t>Engler</a:t>
            </a:r>
            <a:r>
              <a:rPr lang="en-US" sz="2200" kern="0" dirty="0">
                <a:latin typeface="Arial"/>
              </a:rPr>
              <a:t> suggests a three-prong approach.</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Prong 1 is to consider revising the roles of judges, court-connected mediators and clerks;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Prong 2 is to evaluate and implement various forms of assistance short of full representation such as self-help centers and advice-only clinics, for pro se litigants; and</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Prong 3 is to expand the right to appointed counsel in those areas where Prongs 1 and 2 are insufficient.</a:t>
            </a:r>
          </a:p>
        </p:txBody>
      </p:sp>
    </p:spTree>
    <p:extLst>
      <p:ext uri="{BB962C8B-B14F-4D97-AF65-F5344CB8AC3E}">
        <p14:creationId xmlns:p14="http://schemas.microsoft.com/office/powerpoint/2010/main" val="3777929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Civil Gideon</a:t>
            </a:r>
            <a:endParaRPr lang="en-US" sz="3800" dirty="0"/>
          </a:p>
        </p:txBody>
      </p:sp>
      <p:sp>
        <p:nvSpPr>
          <p:cNvPr id="3" name="Content Placeholder 2"/>
          <p:cNvSpPr>
            <a:spLocks noGrp="1"/>
          </p:cNvSpPr>
          <p:nvPr>
            <p:ph idx="4294967295"/>
          </p:nvPr>
        </p:nvSpPr>
        <p:spPr>
          <a:xfrm>
            <a:off x="533400" y="1447800"/>
            <a:ext cx="8229600" cy="3886200"/>
          </a:xfrm>
        </p:spPr>
        <p:txBody>
          <a:bodyPr>
            <a:normAutofit/>
          </a:bodyPr>
          <a:lstStyle/>
          <a:p>
            <a:pPr>
              <a:buFont typeface="Arial" pitchFamily="34" charset="0"/>
              <a:buChar char="•"/>
            </a:pPr>
            <a:r>
              <a:rPr lang="en-US" sz="2400" dirty="0"/>
              <a:t>Term refers to a growing national movement to explore strategies to provide legal counsel, as a matter of right and at public expense, to low-income persons in </a:t>
            </a:r>
            <a:r>
              <a:rPr lang="en-US" sz="2400" i="1" dirty="0"/>
              <a:t>civil</a:t>
            </a:r>
            <a:r>
              <a:rPr lang="en-US" sz="2400" dirty="0"/>
              <a:t> legal proceedings where basic human needs are at stake.   </a:t>
            </a:r>
            <a:endParaRPr lang="en-US" sz="2400" dirty="0" smtClean="0"/>
          </a:p>
          <a:p>
            <a:pPr marL="109728" indent="0">
              <a:buNone/>
            </a:pPr>
            <a:endParaRPr lang="en-US" sz="2400" dirty="0"/>
          </a:p>
          <a:p>
            <a:pPr>
              <a:buFont typeface="Arial" pitchFamily="34" charset="0"/>
              <a:buChar char="•"/>
            </a:pPr>
            <a:r>
              <a:rPr lang="en-US" sz="2400" dirty="0"/>
              <a:t>Takes its name from </a:t>
            </a:r>
            <a:r>
              <a:rPr lang="en-US" sz="2400" i="1" dirty="0"/>
              <a:t>Gideon v. Wainright</a:t>
            </a:r>
            <a:r>
              <a:rPr lang="en-US" sz="2400" dirty="0"/>
              <a:t>, 352 U.S. 335 (1963) (establishing a right to counsel in criminal cases)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1</a:t>
            </a:r>
            <a:endParaRPr lang="en-US" sz="3800" dirty="0"/>
          </a:p>
        </p:txBody>
      </p:sp>
      <p:sp>
        <p:nvSpPr>
          <p:cNvPr id="3" name="Rectangle 2"/>
          <p:cNvSpPr/>
          <p:nvPr/>
        </p:nvSpPr>
        <p:spPr>
          <a:xfrm>
            <a:off x="637478" y="1460810"/>
            <a:ext cx="724268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Revising the Roles of Judges, Court-Connected </a:t>
            </a:r>
          </a:p>
          <a:p>
            <a:pPr lvl="0" fontAlgn="base">
              <a:spcAft>
                <a:spcPct val="0"/>
              </a:spcAft>
            </a:pPr>
            <a:r>
              <a:rPr lang="en-US" sz="2400" b="1" dirty="0" smtClean="0">
                <a:solidFill>
                  <a:srgbClr val="B30025"/>
                </a:solidFill>
                <a:latin typeface="Arial" charset="0"/>
              </a:rPr>
              <a:t>Mediators and Clerks</a:t>
            </a:r>
            <a:endParaRPr lang="en-US" sz="2400" b="1" dirty="0">
              <a:solidFill>
                <a:srgbClr val="B30025"/>
              </a:solidFill>
              <a:latin typeface="Arial" charset="0"/>
            </a:endParaRPr>
          </a:p>
        </p:txBody>
      </p:sp>
      <p:sp>
        <p:nvSpPr>
          <p:cNvPr id="4" name="Rectangle 3"/>
          <p:cNvSpPr/>
          <p:nvPr/>
        </p:nvSpPr>
        <p:spPr>
          <a:xfrm>
            <a:off x="613317" y="2438400"/>
            <a:ext cx="7848600" cy="2360646"/>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Judicial canons often do not focus on cases involving pro se litigants and so provide little direct guidance on how active or passive judges should be; and</a:t>
            </a:r>
          </a:p>
          <a:p>
            <a:pPr marL="228600" lvl="0" indent="-228600" fontAlgn="base">
              <a:spcBef>
                <a:spcPct val="0"/>
              </a:spcBef>
              <a:spcAft>
                <a:spcPct val="70000"/>
              </a:spcAft>
              <a:buClr>
                <a:srgbClr val="B30025"/>
              </a:buClr>
              <a:buFontTx/>
              <a:buChar char="•"/>
            </a:pPr>
            <a:r>
              <a:rPr lang="en-US" sz="2200" kern="0" dirty="0">
                <a:latin typeface="Arial"/>
              </a:rPr>
              <a:t>The focus on fairness and justice, in substance and not simply appearance, may require shifting the approach used with pro se litigants.</a:t>
            </a:r>
          </a:p>
        </p:txBody>
      </p:sp>
    </p:spTree>
    <p:extLst>
      <p:ext uri="{BB962C8B-B14F-4D97-AF65-F5344CB8AC3E}">
        <p14:creationId xmlns:p14="http://schemas.microsoft.com/office/powerpoint/2010/main" val="1077273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1</a:t>
            </a:r>
            <a:endParaRPr lang="en-US" sz="3800" dirty="0"/>
          </a:p>
        </p:txBody>
      </p:sp>
      <p:sp>
        <p:nvSpPr>
          <p:cNvPr id="3" name="Rectangle 2"/>
          <p:cNvSpPr/>
          <p:nvPr/>
        </p:nvSpPr>
        <p:spPr>
          <a:xfrm>
            <a:off x="637478" y="1460810"/>
            <a:ext cx="724268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Revising the Roles of Judges, Court-Connected </a:t>
            </a:r>
          </a:p>
          <a:p>
            <a:pPr lvl="0" fontAlgn="base">
              <a:spcAft>
                <a:spcPct val="0"/>
              </a:spcAft>
            </a:pPr>
            <a:r>
              <a:rPr lang="en-US" sz="2400" b="1" dirty="0" smtClean="0">
                <a:solidFill>
                  <a:srgbClr val="B30025"/>
                </a:solidFill>
                <a:latin typeface="Arial" charset="0"/>
              </a:rPr>
              <a:t>Mediators and Clerks</a:t>
            </a:r>
            <a:endParaRPr lang="en-US" sz="2400" b="1" dirty="0">
              <a:solidFill>
                <a:srgbClr val="B30025"/>
              </a:solidFill>
              <a:latin typeface="Arial" charset="0"/>
            </a:endParaRPr>
          </a:p>
        </p:txBody>
      </p:sp>
      <p:sp>
        <p:nvSpPr>
          <p:cNvPr id="4" name="Rectangle 3"/>
          <p:cNvSpPr/>
          <p:nvPr/>
        </p:nvSpPr>
        <p:spPr>
          <a:xfrm>
            <a:off x="613317" y="2438400"/>
            <a:ext cx="7848600" cy="2597634"/>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The role of judges in advancing fairness and justice may need to be shifted to require that they:</a:t>
            </a:r>
          </a:p>
          <a:p>
            <a:pPr marL="800100" lvl="1" indent="-342900" fontAlgn="base">
              <a:spcBef>
                <a:spcPct val="0"/>
              </a:spcBef>
              <a:spcAft>
                <a:spcPct val="70000"/>
              </a:spcAft>
              <a:buClr>
                <a:srgbClr val="B30025"/>
              </a:buClr>
              <a:buFont typeface="Arial" pitchFamily="34" charset="0"/>
              <a:buChar char="–"/>
            </a:pPr>
            <a:r>
              <a:rPr lang="en-US" sz="2200" kern="0" dirty="0" smtClean="0">
                <a:latin typeface="Arial"/>
              </a:rPr>
              <a:t>Assist </a:t>
            </a:r>
            <a:r>
              <a:rPr lang="en-US" sz="2200" kern="0" dirty="0">
                <a:latin typeface="Arial"/>
              </a:rPr>
              <a:t>unrepresented litigants to make sure that all relevant information is before the </a:t>
            </a:r>
            <a:r>
              <a:rPr lang="en-US" sz="2200" kern="0" dirty="0" smtClean="0">
                <a:latin typeface="Arial"/>
              </a:rPr>
              <a:t>court</a:t>
            </a:r>
            <a:endParaRPr lang="en-US" sz="2200" kern="0" dirty="0">
              <a:latin typeface="Arial"/>
            </a:endParaRPr>
          </a:p>
          <a:p>
            <a:pPr marL="800100" lvl="1" indent="-342900" fontAlgn="base">
              <a:spcBef>
                <a:spcPct val="0"/>
              </a:spcBef>
              <a:spcAft>
                <a:spcPct val="70000"/>
              </a:spcAft>
              <a:buClr>
                <a:srgbClr val="B30025"/>
              </a:buClr>
              <a:buFont typeface="Arial" pitchFamily="34" charset="0"/>
              <a:buChar char="–"/>
            </a:pPr>
            <a:r>
              <a:rPr lang="en-US" sz="2200" kern="0" dirty="0" smtClean="0">
                <a:latin typeface="Arial"/>
              </a:rPr>
              <a:t>Ensure </a:t>
            </a:r>
            <a:r>
              <a:rPr lang="en-US" sz="2200" kern="0" dirty="0">
                <a:latin typeface="Arial"/>
              </a:rPr>
              <a:t>that unrepresented litigants do not forfeit rights due to the absence of </a:t>
            </a:r>
            <a:r>
              <a:rPr lang="en-US" sz="2200" kern="0" dirty="0" smtClean="0">
                <a:latin typeface="Arial"/>
              </a:rPr>
              <a:t>counsel</a:t>
            </a:r>
            <a:endParaRPr lang="en-US" sz="2200" kern="0" dirty="0">
              <a:latin typeface="Arial"/>
            </a:endParaRPr>
          </a:p>
        </p:txBody>
      </p:sp>
    </p:spTree>
    <p:extLst>
      <p:ext uri="{BB962C8B-B14F-4D97-AF65-F5344CB8AC3E}">
        <p14:creationId xmlns:p14="http://schemas.microsoft.com/office/powerpoint/2010/main" val="2185319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1</a:t>
            </a:r>
            <a:endParaRPr lang="en-US" sz="3800" dirty="0"/>
          </a:p>
        </p:txBody>
      </p:sp>
      <p:sp>
        <p:nvSpPr>
          <p:cNvPr id="3" name="Rectangle 2"/>
          <p:cNvSpPr/>
          <p:nvPr/>
        </p:nvSpPr>
        <p:spPr>
          <a:xfrm>
            <a:off x="637478" y="1295400"/>
            <a:ext cx="724268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Revising the Roles of Judges, Court-Connected </a:t>
            </a:r>
          </a:p>
          <a:p>
            <a:pPr lvl="0" fontAlgn="base">
              <a:spcAft>
                <a:spcPct val="0"/>
              </a:spcAft>
            </a:pPr>
            <a:r>
              <a:rPr lang="en-US" sz="2400" b="1" dirty="0" smtClean="0">
                <a:solidFill>
                  <a:srgbClr val="B30025"/>
                </a:solidFill>
                <a:latin typeface="Arial" charset="0"/>
              </a:rPr>
              <a:t>Mediators and Clerks</a:t>
            </a:r>
            <a:endParaRPr lang="en-US" sz="2400" b="1" dirty="0">
              <a:solidFill>
                <a:srgbClr val="B30025"/>
              </a:solidFill>
              <a:latin typeface="Arial" charset="0"/>
            </a:endParaRPr>
          </a:p>
        </p:txBody>
      </p:sp>
      <p:sp>
        <p:nvSpPr>
          <p:cNvPr id="4" name="Rectangle 3"/>
          <p:cNvSpPr/>
          <p:nvPr/>
        </p:nvSpPr>
        <p:spPr>
          <a:xfrm>
            <a:off x="613317" y="2438400"/>
            <a:ext cx="7848600" cy="3554819"/>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kern="0" dirty="0">
                <a:latin typeface="Arial"/>
              </a:rPr>
              <a:t>Chief Justice Herbert P. Wilkins (ret.), Supreme Judicial Court of Massachusetts, has cited the work of that court’s Steering Committee on Self-Represented Litigants, and its recommendations, including:</a:t>
            </a:r>
          </a:p>
          <a:p>
            <a:pPr marL="742950" lvl="1" indent="-285750" fontAlgn="base">
              <a:spcBef>
                <a:spcPct val="0"/>
              </a:spcBef>
              <a:spcAft>
                <a:spcPct val="70000"/>
              </a:spcAft>
              <a:buClr>
                <a:srgbClr val="B30025"/>
              </a:buClr>
              <a:buFont typeface="Arial" pitchFamily="34" charset="0"/>
              <a:buChar char="–"/>
            </a:pPr>
            <a:r>
              <a:rPr lang="en-US" kern="0" dirty="0">
                <a:latin typeface="Arial"/>
              </a:rPr>
              <a:t>Further guidance to judges on ethical conduct and useful courtroom techniques in cases involving pro se </a:t>
            </a:r>
            <a:r>
              <a:rPr lang="en-US" kern="0" dirty="0" smtClean="0">
                <a:latin typeface="Arial"/>
              </a:rPr>
              <a:t>litigants</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Additional simplified forms and self-help </a:t>
            </a:r>
            <a:r>
              <a:rPr lang="en-US" kern="0" dirty="0" smtClean="0">
                <a:latin typeface="Arial"/>
              </a:rPr>
              <a:t>materials</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Expanded use of </a:t>
            </a:r>
            <a:r>
              <a:rPr lang="en-US" kern="0" dirty="0" smtClean="0">
                <a:latin typeface="Arial"/>
              </a:rPr>
              <a:t>technology</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Experimentation with court service </a:t>
            </a:r>
            <a:r>
              <a:rPr lang="en-US" kern="0" dirty="0" smtClean="0">
                <a:latin typeface="Arial"/>
              </a:rPr>
              <a:t>centers</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A senior-level position to direct court-based </a:t>
            </a:r>
            <a:r>
              <a:rPr lang="en-US" kern="0" dirty="0" smtClean="0">
                <a:latin typeface="Arial"/>
              </a:rPr>
              <a:t>policies</a:t>
            </a:r>
            <a:endParaRPr lang="en-US" kern="0" dirty="0">
              <a:latin typeface="Arial"/>
            </a:endParaRPr>
          </a:p>
        </p:txBody>
      </p:sp>
    </p:spTree>
    <p:extLst>
      <p:ext uri="{BB962C8B-B14F-4D97-AF65-F5344CB8AC3E}">
        <p14:creationId xmlns:p14="http://schemas.microsoft.com/office/powerpoint/2010/main" val="1472655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1</a:t>
            </a:r>
            <a:endParaRPr lang="en-US" sz="3800" dirty="0"/>
          </a:p>
        </p:txBody>
      </p:sp>
      <p:sp>
        <p:nvSpPr>
          <p:cNvPr id="3" name="Rectangle 2"/>
          <p:cNvSpPr/>
          <p:nvPr/>
        </p:nvSpPr>
        <p:spPr>
          <a:xfrm>
            <a:off x="637478" y="1295400"/>
            <a:ext cx="724268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Revising the Roles of Judges, Court-Connected </a:t>
            </a:r>
          </a:p>
          <a:p>
            <a:pPr lvl="0" fontAlgn="base">
              <a:spcAft>
                <a:spcPct val="0"/>
              </a:spcAft>
            </a:pPr>
            <a:r>
              <a:rPr lang="en-US" sz="2400" b="1" dirty="0" smtClean="0">
                <a:solidFill>
                  <a:srgbClr val="B30025"/>
                </a:solidFill>
                <a:latin typeface="Arial" charset="0"/>
              </a:rPr>
              <a:t>Mediators and Clerks</a:t>
            </a:r>
            <a:endParaRPr lang="en-US" sz="2400" b="1" dirty="0">
              <a:solidFill>
                <a:srgbClr val="B30025"/>
              </a:solidFill>
              <a:latin typeface="Arial" charset="0"/>
            </a:endParaRPr>
          </a:p>
        </p:txBody>
      </p:sp>
      <p:sp>
        <p:nvSpPr>
          <p:cNvPr id="4" name="Rectangle 3"/>
          <p:cNvSpPr/>
          <p:nvPr/>
        </p:nvSpPr>
        <p:spPr>
          <a:xfrm>
            <a:off x="613317" y="2438400"/>
            <a:ext cx="7848600" cy="3360920"/>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kern="0" dirty="0">
                <a:latin typeface="Arial"/>
              </a:rPr>
              <a:t>The Idaho Committee to Increase Access to the Courts (2002) developed the following set of guidelines for judges handling hearings with pro se litigants:</a:t>
            </a:r>
          </a:p>
          <a:p>
            <a:pPr marL="742950" lvl="1" indent="-285750" fontAlgn="base">
              <a:spcBef>
                <a:spcPct val="0"/>
              </a:spcBef>
              <a:spcAft>
                <a:spcPct val="70000"/>
              </a:spcAft>
              <a:buClr>
                <a:srgbClr val="B30025"/>
              </a:buClr>
              <a:buFont typeface="Arial" pitchFamily="34" charset="0"/>
              <a:buChar char="–"/>
            </a:pPr>
            <a:r>
              <a:rPr lang="en-US" kern="0" dirty="0">
                <a:latin typeface="Arial"/>
              </a:rPr>
              <a:t>Verify that the party is not an attorney; understands he is entitled to use an attorney to represent him, and chooses to proceed pro </a:t>
            </a:r>
            <a:r>
              <a:rPr lang="en-US" kern="0" dirty="0" smtClean="0">
                <a:latin typeface="Arial"/>
              </a:rPr>
              <a:t>se</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Explain the </a:t>
            </a:r>
            <a:r>
              <a:rPr lang="en-US" kern="0" dirty="0" smtClean="0">
                <a:latin typeface="Arial"/>
              </a:rPr>
              <a:t>process</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Explain the </a:t>
            </a:r>
            <a:r>
              <a:rPr lang="en-US" kern="0" dirty="0" smtClean="0">
                <a:latin typeface="Arial"/>
              </a:rPr>
              <a:t>elements</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Explain that the party bringing the action has the burden to present evidence in support of the relief </a:t>
            </a:r>
            <a:r>
              <a:rPr lang="en-US" kern="0" dirty="0" smtClean="0">
                <a:latin typeface="Arial"/>
              </a:rPr>
              <a:t>sought</a:t>
            </a:r>
            <a:endParaRPr lang="en-US" kern="0" dirty="0">
              <a:latin typeface="Arial"/>
            </a:endParaRPr>
          </a:p>
        </p:txBody>
      </p:sp>
    </p:spTree>
    <p:extLst>
      <p:ext uri="{BB962C8B-B14F-4D97-AF65-F5344CB8AC3E}">
        <p14:creationId xmlns:p14="http://schemas.microsoft.com/office/powerpoint/2010/main" val="38876951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1</a:t>
            </a:r>
            <a:endParaRPr lang="en-US" sz="3800" dirty="0"/>
          </a:p>
        </p:txBody>
      </p:sp>
      <p:sp>
        <p:nvSpPr>
          <p:cNvPr id="3" name="Rectangle 2"/>
          <p:cNvSpPr/>
          <p:nvPr/>
        </p:nvSpPr>
        <p:spPr>
          <a:xfrm>
            <a:off x="637478" y="1295400"/>
            <a:ext cx="724268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Revising the Roles of Judges, Court-Connected </a:t>
            </a:r>
          </a:p>
          <a:p>
            <a:pPr lvl="0" fontAlgn="base">
              <a:spcAft>
                <a:spcPct val="0"/>
              </a:spcAft>
            </a:pPr>
            <a:r>
              <a:rPr lang="en-US" sz="2400" b="1" dirty="0" smtClean="0">
                <a:solidFill>
                  <a:srgbClr val="B30025"/>
                </a:solidFill>
                <a:latin typeface="Arial" charset="0"/>
              </a:rPr>
              <a:t>Mediators and Clerks</a:t>
            </a:r>
            <a:endParaRPr lang="en-US" sz="2400" b="1" dirty="0">
              <a:solidFill>
                <a:srgbClr val="B30025"/>
              </a:solidFill>
              <a:latin typeface="Arial" charset="0"/>
            </a:endParaRPr>
          </a:p>
        </p:txBody>
      </p:sp>
      <p:sp>
        <p:nvSpPr>
          <p:cNvPr id="4" name="Rectangle 3"/>
          <p:cNvSpPr/>
          <p:nvPr/>
        </p:nvSpPr>
        <p:spPr>
          <a:xfrm>
            <a:off x="613317" y="2438400"/>
            <a:ext cx="7848600" cy="2613023"/>
          </a:xfrm>
          <a:prstGeom prst="rect">
            <a:avLst/>
          </a:prstGeom>
        </p:spPr>
        <p:txBody>
          <a:bodyPr wrap="square">
            <a:spAutoFit/>
          </a:bodyPr>
          <a:lstStyle/>
          <a:p>
            <a:pPr marL="742950" lvl="1" indent="-285750" fontAlgn="base">
              <a:spcBef>
                <a:spcPct val="0"/>
              </a:spcBef>
              <a:spcAft>
                <a:spcPct val="70000"/>
              </a:spcAft>
              <a:buClr>
                <a:srgbClr val="B30025"/>
              </a:buClr>
              <a:buFont typeface="Arial" pitchFamily="34" charset="0"/>
              <a:buChar char="–"/>
            </a:pPr>
            <a:r>
              <a:rPr lang="en-US" kern="0" dirty="0">
                <a:latin typeface="Arial"/>
              </a:rPr>
              <a:t>Explain the kind of evidence that may be </a:t>
            </a:r>
            <a:r>
              <a:rPr lang="en-US" kern="0" dirty="0" smtClean="0">
                <a:latin typeface="Arial"/>
              </a:rPr>
              <a:t>presented</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Explain the limits on the kind of evidence that may be </a:t>
            </a:r>
            <a:r>
              <a:rPr lang="en-US" kern="0" dirty="0" smtClean="0">
                <a:latin typeface="Arial"/>
              </a:rPr>
              <a:t>considered</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Ask both parties whether they understand the process and the </a:t>
            </a:r>
            <a:r>
              <a:rPr lang="en-US" kern="0" dirty="0" smtClean="0">
                <a:latin typeface="Arial"/>
              </a:rPr>
              <a:t>procedure</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If non-attorneys are permitted to sit at counsel tables, they may provide support but should not be permitted to argue or to question </a:t>
            </a:r>
            <a:r>
              <a:rPr lang="en-US" kern="0" dirty="0" smtClean="0">
                <a:latin typeface="Arial"/>
              </a:rPr>
              <a:t>witnesses</a:t>
            </a:r>
            <a:endParaRPr lang="en-US" kern="0" dirty="0">
              <a:latin typeface="Arial"/>
            </a:endParaRPr>
          </a:p>
        </p:txBody>
      </p:sp>
    </p:spTree>
    <p:extLst>
      <p:ext uri="{BB962C8B-B14F-4D97-AF65-F5344CB8AC3E}">
        <p14:creationId xmlns:p14="http://schemas.microsoft.com/office/powerpoint/2010/main" val="36172115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1</a:t>
            </a:r>
            <a:endParaRPr lang="en-US" sz="3800" dirty="0"/>
          </a:p>
        </p:txBody>
      </p:sp>
      <p:sp>
        <p:nvSpPr>
          <p:cNvPr id="3" name="Rectangle 2"/>
          <p:cNvSpPr/>
          <p:nvPr/>
        </p:nvSpPr>
        <p:spPr>
          <a:xfrm>
            <a:off x="637478" y="1295400"/>
            <a:ext cx="724268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Revising the Roles of Judges, Court-Connected </a:t>
            </a:r>
          </a:p>
          <a:p>
            <a:pPr lvl="0" fontAlgn="base">
              <a:spcAft>
                <a:spcPct val="0"/>
              </a:spcAft>
            </a:pPr>
            <a:r>
              <a:rPr lang="en-US" sz="2400" b="1" dirty="0" smtClean="0">
                <a:solidFill>
                  <a:srgbClr val="B30025"/>
                </a:solidFill>
                <a:latin typeface="Arial" charset="0"/>
              </a:rPr>
              <a:t>Mediators and Clerks</a:t>
            </a:r>
            <a:endParaRPr lang="en-US" sz="2400" b="1" dirty="0">
              <a:solidFill>
                <a:srgbClr val="B30025"/>
              </a:solidFill>
              <a:latin typeface="Arial" charset="0"/>
            </a:endParaRPr>
          </a:p>
        </p:txBody>
      </p:sp>
      <p:sp>
        <p:nvSpPr>
          <p:cNvPr id="4" name="Rectangle 3"/>
          <p:cNvSpPr/>
          <p:nvPr/>
        </p:nvSpPr>
        <p:spPr>
          <a:xfrm>
            <a:off x="613317" y="2438400"/>
            <a:ext cx="7848600" cy="2419124"/>
          </a:xfrm>
          <a:prstGeom prst="rect">
            <a:avLst/>
          </a:prstGeom>
        </p:spPr>
        <p:txBody>
          <a:bodyPr wrap="square">
            <a:spAutoFit/>
          </a:bodyPr>
          <a:lstStyle/>
          <a:p>
            <a:pPr marL="742950" lvl="1" indent="-285750" fontAlgn="base">
              <a:spcBef>
                <a:spcPct val="0"/>
              </a:spcBef>
              <a:spcAft>
                <a:spcPct val="70000"/>
              </a:spcAft>
              <a:buClr>
                <a:srgbClr val="B30025"/>
              </a:buClr>
              <a:buFont typeface="Arial" pitchFamily="34" charset="0"/>
              <a:buChar char="–"/>
            </a:pPr>
            <a:r>
              <a:rPr lang="en-US" kern="0" dirty="0">
                <a:latin typeface="Arial"/>
              </a:rPr>
              <a:t>Questioning by the judge should be directed at obtaining general information in order to avoid creating appearance of </a:t>
            </a:r>
            <a:r>
              <a:rPr lang="en-US" kern="0" dirty="0" smtClean="0">
                <a:latin typeface="Arial"/>
              </a:rPr>
              <a:t>advocacy</a:t>
            </a:r>
            <a:endParaRPr lang="en-US" kern="0" dirty="0">
              <a:latin typeface="Arial"/>
            </a:endParaRPr>
          </a:p>
          <a:p>
            <a:pPr marL="742950" lvl="1" indent="-285750" fontAlgn="base">
              <a:spcBef>
                <a:spcPct val="0"/>
              </a:spcBef>
              <a:spcAft>
                <a:spcPct val="70000"/>
              </a:spcAft>
              <a:buClr>
                <a:srgbClr val="B30025"/>
              </a:buClr>
              <a:buFont typeface="Arial" pitchFamily="34" charset="0"/>
              <a:buChar char="–"/>
            </a:pPr>
            <a:r>
              <a:rPr lang="en-US" kern="0" dirty="0">
                <a:latin typeface="Arial"/>
              </a:rPr>
              <a:t>Whenever possible, the matter should be decided and the order prepared immediately upon the conclusion of the hearing so it may be served on the </a:t>
            </a:r>
            <a:r>
              <a:rPr lang="en-US" kern="0" dirty="0" smtClean="0">
                <a:latin typeface="Arial"/>
              </a:rPr>
              <a:t>parties</a:t>
            </a:r>
            <a:endParaRPr lang="en-US" kern="0" dirty="0">
              <a:latin typeface="Arial"/>
            </a:endParaRPr>
          </a:p>
          <a:p>
            <a:pPr lvl="1" fontAlgn="base">
              <a:spcBef>
                <a:spcPct val="0"/>
              </a:spcBef>
              <a:spcAft>
                <a:spcPct val="70000"/>
              </a:spcAft>
              <a:buClr>
                <a:srgbClr val="B30025"/>
              </a:buClr>
            </a:pPr>
            <a:r>
              <a:rPr lang="en-US" kern="0" dirty="0">
                <a:latin typeface="Arial"/>
              </a:rPr>
              <a:t> </a:t>
            </a:r>
            <a:r>
              <a:rPr lang="en-US" kern="0" dirty="0" smtClean="0">
                <a:latin typeface="Arial"/>
              </a:rPr>
              <a:t>   Source</a:t>
            </a:r>
            <a:r>
              <a:rPr lang="en-US" kern="0" dirty="0">
                <a:latin typeface="Arial"/>
              </a:rPr>
              <a:t>:  Idaho Committee to Increase Access to the Courts (2002</a:t>
            </a:r>
            <a:r>
              <a:rPr lang="en-US" kern="0" dirty="0" smtClean="0">
                <a:latin typeface="Arial"/>
              </a:rPr>
              <a:t>)	           </a:t>
            </a:r>
            <a:r>
              <a:rPr lang="en-US" kern="0" dirty="0" smtClean="0">
                <a:solidFill>
                  <a:schemeClr val="accent1">
                    <a:lumMod val="60000"/>
                    <a:lumOff val="40000"/>
                  </a:schemeClr>
                </a:solidFill>
                <a:latin typeface="Arial"/>
                <a:hlinkClick r:id="rId2"/>
              </a:rPr>
              <a:t>http</a:t>
            </a:r>
            <a:r>
              <a:rPr lang="en-US" kern="0" dirty="0">
                <a:solidFill>
                  <a:schemeClr val="accent1">
                    <a:lumMod val="60000"/>
                    <a:lumOff val="40000"/>
                  </a:schemeClr>
                </a:solidFill>
                <a:latin typeface="Arial"/>
                <a:hlinkClick r:id="rId2"/>
              </a:rPr>
              <a:t>://</a:t>
            </a:r>
            <a:r>
              <a:rPr lang="en-US" kern="0" dirty="0" smtClean="0">
                <a:solidFill>
                  <a:schemeClr val="accent1">
                    <a:lumMod val="60000"/>
                    <a:lumOff val="40000"/>
                  </a:schemeClr>
                </a:solidFill>
                <a:latin typeface="Arial"/>
                <a:hlinkClick r:id="rId2"/>
              </a:rPr>
              <a:t>www.ajs.org/prose/pdfs/idaho_protocol.pdf</a:t>
            </a:r>
            <a:r>
              <a:rPr lang="en-US" kern="0" dirty="0" smtClean="0">
                <a:solidFill>
                  <a:schemeClr val="accent1">
                    <a:lumMod val="60000"/>
                    <a:lumOff val="40000"/>
                  </a:schemeClr>
                </a:solidFill>
                <a:latin typeface="Arial"/>
              </a:rPr>
              <a:t> </a:t>
            </a:r>
            <a:endParaRPr lang="en-US" kern="0" dirty="0">
              <a:solidFill>
                <a:schemeClr val="accent1">
                  <a:lumMod val="60000"/>
                  <a:lumOff val="40000"/>
                </a:schemeClr>
              </a:solidFill>
              <a:latin typeface="Arial"/>
            </a:endParaRPr>
          </a:p>
        </p:txBody>
      </p:sp>
    </p:spTree>
    <p:extLst>
      <p:ext uri="{BB962C8B-B14F-4D97-AF65-F5344CB8AC3E}">
        <p14:creationId xmlns:p14="http://schemas.microsoft.com/office/powerpoint/2010/main" val="5331034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2</a:t>
            </a:r>
            <a:endParaRPr lang="en-US" sz="3800" dirty="0"/>
          </a:p>
        </p:txBody>
      </p:sp>
      <p:sp>
        <p:nvSpPr>
          <p:cNvPr id="3" name="Rectangle 2"/>
          <p:cNvSpPr/>
          <p:nvPr/>
        </p:nvSpPr>
        <p:spPr>
          <a:xfrm>
            <a:off x="637478" y="1295400"/>
            <a:ext cx="8004564"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Evaluate and Implement Various Forms of Assistance</a:t>
            </a:r>
          </a:p>
          <a:p>
            <a:pPr lvl="0" fontAlgn="base">
              <a:spcAft>
                <a:spcPct val="0"/>
              </a:spcAft>
            </a:pPr>
            <a:r>
              <a:rPr lang="en-US" sz="2400" b="1" dirty="0" smtClean="0">
                <a:solidFill>
                  <a:srgbClr val="B30025"/>
                </a:solidFill>
                <a:latin typeface="Arial" charset="0"/>
              </a:rPr>
              <a:t>Short of Full Representation</a:t>
            </a:r>
            <a:endParaRPr lang="en-US" sz="2400" b="1" dirty="0">
              <a:solidFill>
                <a:srgbClr val="B30025"/>
              </a:solidFill>
              <a:latin typeface="Arial" charset="0"/>
            </a:endParaRPr>
          </a:p>
        </p:txBody>
      </p:sp>
      <p:sp>
        <p:nvSpPr>
          <p:cNvPr id="4" name="Rectangle 3"/>
          <p:cNvSpPr/>
          <p:nvPr/>
        </p:nvSpPr>
        <p:spPr>
          <a:xfrm>
            <a:off x="613317" y="2286000"/>
            <a:ext cx="7848600" cy="3985706"/>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This prong “captures an array of assistance programs beyond the work of court personnel and short of full representation.”  </a:t>
            </a:r>
          </a:p>
          <a:p>
            <a:pPr marL="342900" indent="-342900" fontAlgn="base">
              <a:spcBef>
                <a:spcPct val="0"/>
              </a:spcBef>
              <a:spcAft>
                <a:spcPct val="70000"/>
              </a:spcAft>
              <a:buClr>
                <a:srgbClr val="B30025"/>
              </a:buClr>
              <a:buFont typeface="Arial" pitchFamily="34" charset="0"/>
              <a:buChar char="•"/>
            </a:pPr>
            <a:r>
              <a:rPr lang="en-US" sz="2200" kern="0" dirty="0">
                <a:latin typeface="Arial"/>
              </a:rPr>
              <a:t>Examples of such projects include:</a:t>
            </a:r>
          </a:p>
          <a:p>
            <a:pPr marL="742950" lvl="1" indent="-285750" fontAlgn="base">
              <a:spcBef>
                <a:spcPct val="0"/>
              </a:spcBef>
              <a:spcAft>
                <a:spcPct val="70000"/>
              </a:spcAft>
              <a:buClr>
                <a:srgbClr val="B30025"/>
              </a:buClr>
              <a:buFont typeface="Arial" pitchFamily="34" charset="0"/>
              <a:buChar char="–"/>
            </a:pPr>
            <a:r>
              <a:rPr lang="en-US" sz="2200" kern="0" dirty="0">
                <a:latin typeface="Arial"/>
              </a:rPr>
              <a:t>Help Desks that provide</a:t>
            </a: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Information </a:t>
            </a:r>
            <a:r>
              <a:rPr lang="en-US" sz="2200" kern="0" dirty="0" smtClean="0">
                <a:latin typeface="Arial"/>
              </a:rPr>
              <a:t>only</a:t>
            </a:r>
            <a:endParaRPr lang="en-US" sz="2200" kern="0" dirty="0">
              <a:latin typeface="Arial"/>
            </a:endParaRP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Information and legal advice, and/or </a:t>
            </a: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Limited representation. </a:t>
            </a:r>
          </a:p>
        </p:txBody>
      </p:sp>
    </p:spTree>
    <p:extLst>
      <p:ext uri="{BB962C8B-B14F-4D97-AF65-F5344CB8AC3E}">
        <p14:creationId xmlns:p14="http://schemas.microsoft.com/office/powerpoint/2010/main" val="39699131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2</a:t>
            </a:r>
            <a:endParaRPr lang="en-US" sz="3800" dirty="0"/>
          </a:p>
        </p:txBody>
      </p:sp>
      <p:sp>
        <p:nvSpPr>
          <p:cNvPr id="3" name="Rectangle 2"/>
          <p:cNvSpPr/>
          <p:nvPr/>
        </p:nvSpPr>
        <p:spPr>
          <a:xfrm>
            <a:off x="637478" y="1295400"/>
            <a:ext cx="8004564"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Evaluate and Implement Various Forms of Assistance</a:t>
            </a:r>
          </a:p>
          <a:p>
            <a:pPr lvl="0" fontAlgn="base">
              <a:spcAft>
                <a:spcPct val="0"/>
              </a:spcAft>
            </a:pPr>
            <a:r>
              <a:rPr lang="en-US" sz="2400" b="1" dirty="0" smtClean="0">
                <a:solidFill>
                  <a:srgbClr val="B30025"/>
                </a:solidFill>
                <a:latin typeface="Arial" charset="0"/>
              </a:rPr>
              <a:t>Short of Full Representation</a:t>
            </a:r>
            <a:endParaRPr lang="en-US" sz="2400" b="1" dirty="0">
              <a:solidFill>
                <a:srgbClr val="B30025"/>
              </a:solidFill>
              <a:latin typeface="Arial" charset="0"/>
            </a:endParaRPr>
          </a:p>
        </p:txBody>
      </p:sp>
      <p:sp>
        <p:nvSpPr>
          <p:cNvPr id="4" name="Rectangle 3"/>
          <p:cNvSpPr/>
          <p:nvPr/>
        </p:nvSpPr>
        <p:spPr>
          <a:xfrm>
            <a:off x="613317" y="2286000"/>
            <a:ext cx="7848600" cy="3410164"/>
          </a:xfrm>
          <a:prstGeom prst="rect">
            <a:avLst/>
          </a:prstGeom>
        </p:spPr>
        <p:txBody>
          <a:bodyPr wrap="square">
            <a:spAutoFit/>
          </a:bodyPr>
          <a:lstStyle/>
          <a:p>
            <a:pPr marL="800100" lvl="1" indent="-342900" fontAlgn="base">
              <a:spcBef>
                <a:spcPct val="0"/>
              </a:spcBef>
              <a:spcAft>
                <a:spcPct val="70000"/>
              </a:spcAft>
              <a:buClr>
                <a:srgbClr val="B30025"/>
              </a:buClr>
              <a:buFont typeface="Arial" pitchFamily="34" charset="0"/>
              <a:buChar char="–"/>
            </a:pPr>
            <a:r>
              <a:rPr lang="en-US" sz="2200" kern="0" dirty="0">
                <a:latin typeface="Arial"/>
              </a:rPr>
              <a:t>Limited representation, where assistance becomes representation, but only for part of a case, such as:</a:t>
            </a: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Family court emergency custody </a:t>
            </a:r>
            <a:r>
              <a:rPr lang="en-US" sz="2200" kern="0" dirty="0" smtClean="0">
                <a:latin typeface="Arial"/>
              </a:rPr>
              <a:t>hearings</a:t>
            </a:r>
            <a:endParaRPr lang="en-US" sz="2200" kern="0" dirty="0">
              <a:latin typeface="Arial"/>
            </a:endParaRP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Family court custody hearings involving domestic violence or abuse/neglect </a:t>
            </a:r>
            <a:r>
              <a:rPr lang="en-US" sz="2200" kern="0" dirty="0" smtClean="0">
                <a:latin typeface="Arial"/>
              </a:rPr>
              <a:t>allegations</a:t>
            </a:r>
            <a:endParaRPr lang="en-US" sz="2200" kern="0" dirty="0">
              <a:latin typeface="Arial"/>
            </a:endParaRP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Eviction </a:t>
            </a:r>
            <a:r>
              <a:rPr lang="en-US" sz="2200" kern="0" dirty="0" smtClean="0">
                <a:latin typeface="Arial"/>
              </a:rPr>
              <a:t>hearings</a:t>
            </a:r>
            <a:endParaRPr lang="en-US" sz="2200" kern="0" dirty="0">
              <a:latin typeface="Arial"/>
            </a:endParaRP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Mortgage foreclosure </a:t>
            </a:r>
            <a:r>
              <a:rPr lang="en-US" sz="2200" kern="0" dirty="0" smtClean="0">
                <a:latin typeface="Arial"/>
              </a:rPr>
              <a:t>hearings</a:t>
            </a:r>
            <a:endParaRPr lang="en-US" sz="2200" kern="0" dirty="0">
              <a:latin typeface="Arial"/>
            </a:endParaRPr>
          </a:p>
        </p:txBody>
      </p:sp>
    </p:spTree>
    <p:extLst>
      <p:ext uri="{BB962C8B-B14F-4D97-AF65-F5344CB8AC3E}">
        <p14:creationId xmlns:p14="http://schemas.microsoft.com/office/powerpoint/2010/main" val="4903846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2</a:t>
            </a:r>
            <a:endParaRPr lang="en-US" sz="3800" dirty="0"/>
          </a:p>
        </p:txBody>
      </p:sp>
      <p:sp>
        <p:nvSpPr>
          <p:cNvPr id="3" name="Rectangle 2"/>
          <p:cNvSpPr/>
          <p:nvPr/>
        </p:nvSpPr>
        <p:spPr>
          <a:xfrm>
            <a:off x="637478" y="1295400"/>
            <a:ext cx="8004564"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Evaluate and Implement Various Forms of Assistance</a:t>
            </a:r>
          </a:p>
          <a:p>
            <a:pPr lvl="0" fontAlgn="base">
              <a:spcAft>
                <a:spcPct val="0"/>
              </a:spcAft>
            </a:pPr>
            <a:r>
              <a:rPr lang="en-US" sz="2400" b="1" dirty="0" smtClean="0">
                <a:solidFill>
                  <a:srgbClr val="B30025"/>
                </a:solidFill>
                <a:latin typeface="Arial" charset="0"/>
              </a:rPr>
              <a:t>Short of Full Representation</a:t>
            </a:r>
            <a:endParaRPr lang="en-US" sz="2400" b="1" dirty="0">
              <a:solidFill>
                <a:srgbClr val="B30025"/>
              </a:solidFill>
              <a:latin typeface="Arial" charset="0"/>
            </a:endParaRPr>
          </a:p>
        </p:txBody>
      </p:sp>
      <p:sp>
        <p:nvSpPr>
          <p:cNvPr id="4" name="Rectangle 3"/>
          <p:cNvSpPr/>
          <p:nvPr/>
        </p:nvSpPr>
        <p:spPr>
          <a:xfrm>
            <a:off x="613317" y="2286000"/>
            <a:ext cx="7848600" cy="3410164"/>
          </a:xfrm>
          <a:prstGeom prst="rect">
            <a:avLst/>
          </a:prstGeom>
        </p:spPr>
        <p:txBody>
          <a:bodyPr wrap="square">
            <a:spAutoFit/>
          </a:bodyPr>
          <a:lstStyle/>
          <a:p>
            <a:pPr marL="800100" lvl="1" indent="-342900" fontAlgn="base">
              <a:spcBef>
                <a:spcPct val="0"/>
              </a:spcBef>
              <a:spcAft>
                <a:spcPct val="70000"/>
              </a:spcAft>
              <a:buClr>
                <a:srgbClr val="B30025"/>
              </a:buClr>
              <a:buFont typeface="Arial" pitchFamily="34" charset="0"/>
              <a:buChar char="–"/>
            </a:pPr>
            <a:r>
              <a:rPr lang="en-US" sz="2200" kern="0" dirty="0">
                <a:latin typeface="Arial"/>
              </a:rPr>
              <a:t>“Hybrid” models and pilot projects such as</a:t>
            </a: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Custody Conciliation project (Allegheny </a:t>
            </a:r>
            <a:r>
              <a:rPr lang="en-US" sz="2200" kern="0" dirty="0" smtClean="0">
                <a:latin typeface="Arial"/>
              </a:rPr>
              <a:t>County)</a:t>
            </a:r>
            <a:endParaRPr lang="en-US" sz="2200" kern="0" dirty="0">
              <a:latin typeface="Arial"/>
            </a:endParaRP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Landlord Tenant Appellate Mediation program (Philadelphia </a:t>
            </a:r>
            <a:r>
              <a:rPr lang="en-US" sz="2200" kern="0" dirty="0" smtClean="0">
                <a:latin typeface="Arial"/>
              </a:rPr>
              <a:t>County)</a:t>
            </a:r>
            <a:endParaRPr lang="en-US" sz="2200" kern="0" dirty="0">
              <a:latin typeface="Arial"/>
            </a:endParaRP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Family Court project (Lancaster </a:t>
            </a:r>
            <a:r>
              <a:rPr lang="en-US" sz="2200" kern="0" dirty="0" smtClean="0">
                <a:latin typeface="Arial"/>
              </a:rPr>
              <a:t>County)</a:t>
            </a:r>
            <a:endParaRPr lang="en-US" sz="2200" kern="0" dirty="0">
              <a:latin typeface="Arial"/>
            </a:endParaRPr>
          </a:p>
          <a:p>
            <a:pPr marL="1257300" lvl="2" indent="-342900" fontAlgn="base">
              <a:spcBef>
                <a:spcPct val="0"/>
              </a:spcBef>
              <a:spcAft>
                <a:spcPct val="70000"/>
              </a:spcAft>
              <a:buClr>
                <a:srgbClr val="B30025"/>
              </a:buClr>
              <a:buFont typeface="Wingdings" pitchFamily="2" charset="2"/>
              <a:buChar char="§"/>
            </a:pPr>
            <a:r>
              <a:rPr lang="en-US" sz="2200" kern="0" dirty="0">
                <a:latin typeface="Arial"/>
              </a:rPr>
              <a:t>Mortgage Foreclosure Diversion project (Philadelphia </a:t>
            </a:r>
            <a:r>
              <a:rPr lang="en-US" sz="2200" kern="0" dirty="0" smtClean="0">
                <a:latin typeface="Arial"/>
              </a:rPr>
              <a:t>County</a:t>
            </a:r>
            <a:r>
              <a:rPr lang="en-US" sz="2200" kern="0" dirty="0">
                <a:latin typeface="Arial"/>
              </a:rPr>
              <a:t>) </a:t>
            </a:r>
          </a:p>
        </p:txBody>
      </p:sp>
    </p:spTree>
    <p:extLst>
      <p:ext uri="{BB962C8B-B14F-4D97-AF65-F5344CB8AC3E}">
        <p14:creationId xmlns:p14="http://schemas.microsoft.com/office/powerpoint/2010/main" val="31749993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3</a:t>
            </a:r>
            <a:endParaRPr lang="en-US" sz="3800" dirty="0"/>
          </a:p>
        </p:txBody>
      </p:sp>
      <p:sp>
        <p:nvSpPr>
          <p:cNvPr id="3" name="Rectangle 2"/>
          <p:cNvSpPr/>
          <p:nvPr/>
        </p:nvSpPr>
        <p:spPr>
          <a:xfrm>
            <a:off x="637478" y="1295400"/>
            <a:ext cx="650671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Expanded Right to Appointed Counsel/ Full</a:t>
            </a:r>
          </a:p>
          <a:p>
            <a:pPr lvl="0" fontAlgn="base">
              <a:spcAft>
                <a:spcPct val="0"/>
              </a:spcAft>
            </a:pPr>
            <a:r>
              <a:rPr lang="en-US" sz="2400" b="1" dirty="0" smtClean="0">
                <a:solidFill>
                  <a:srgbClr val="B30025"/>
                </a:solidFill>
                <a:latin typeface="Arial" charset="0"/>
              </a:rPr>
              <a:t>Representation</a:t>
            </a:r>
            <a:endParaRPr lang="en-US" sz="2400" b="1" dirty="0">
              <a:solidFill>
                <a:srgbClr val="B30025"/>
              </a:solidFill>
              <a:latin typeface="Arial" charset="0"/>
            </a:endParaRPr>
          </a:p>
        </p:txBody>
      </p:sp>
      <p:sp>
        <p:nvSpPr>
          <p:cNvPr id="4" name="Rectangle 3"/>
          <p:cNvSpPr/>
          <p:nvPr/>
        </p:nvSpPr>
        <p:spPr>
          <a:xfrm>
            <a:off x="613317" y="2286000"/>
            <a:ext cx="7848600" cy="2699200"/>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Argues that where revised roles for judges and court personnel, and the various limited representation or assistance programs fall short, “we can no longer accept the denial of access and routine forfeiture of rights as acceptable outcomes” and</a:t>
            </a:r>
          </a:p>
          <a:p>
            <a:pPr marL="342900" indent="-342900" fontAlgn="base">
              <a:spcBef>
                <a:spcPct val="0"/>
              </a:spcBef>
              <a:spcAft>
                <a:spcPct val="70000"/>
              </a:spcAft>
              <a:buClr>
                <a:srgbClr val="B30025"/>
              </a:buClr>
              <a:buFont typeface="Arial" pitchFamily="34" charset="0"/>
              <a:buChar char="•"/>
            </a:pPr>
            <a:r>
              <a:rPr lang="en-US" sz="2200" kern="0" dirty="0">
                <a:latin typeface="Arial"/>
              </a:rPr>
              <a:t>In those situations, “we must recognize and establish a right to counsel in civil cases.”</a:t>
            </a:r>
          </a:p>
        </p:txBody>
      </p:sp>
    </p:spTree>
    <p:extLst>
      <p:ext uri="{BB962C8B-B14F-4D97-AF65-F5344CB8AC3E}">
        <p14:creationId xmlns:p14="http://schemas.microsoft.com/office/powerpoint/2010/main" val="1709616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a:t>The Supreme Court on Civil Gideon…</a:t>
            </a:r>
          </a:p>
        </p:txBody>
      </p:sp>
      <p:sp>
        <p:nvSpPr>
          <p:cNvPr id="5" name="TextBox 4"/>
          <p:cNvSpPr txBox="1"/>
          <p:nvPr/>
        </p:nvSpPr>
        <p:spPr>
          <a:xfrm>
            <a:off x="485775" y="1981200"/>
            <a:ext cx="1770036" cy="461665"/>
          </a:xfrm>
          <a:prstGeom prst="rect">
            <a:avLst/>
          </a:prstGeom>
          <a:noFill/>
        </p:spPr>
        <p:txBody>
          <a:bodyPr wrap="none" rtlCol="0">
            <a:spAutoFit/>
          </a:bodyPr>
          <a:lstStyle/>
          <a:p>
            <a:r>
              <a:rPr lang="en-US" sz="2400" dirty="0"/>
              <a:t>1981 Case</a:t>
            </a:r>
          </a:p>
        </p:txBody>
      </p:sp>
      <p:sp>
        <p:nvSpPr>
          <p:cNvPr id="6" name="TextBox 5"/>
          <p:cNvSpPr txBox="1"/>
          <p:nvPr/>
        </p:nvSpPr>
        <p:spPr>
          <a:xfrm>
            <a:off x="457200" y="2426732"/>
            <a:ext cx="4114800" cy="3785652"/>
          </a:xfrm>
          <a:prstGeom prst="rect">
            <a:avLst/>
          </a:prstGeom>
          <a:noFill/>
        </p:spPr>
        <p:txBody>
          <a:bodyPr wrap="square" rtlCol="0">
            <a:spAutoFit/>
          </a:bodyPr>
          <a:lstStyle/>
          <a:p>
            <a:pPr marL="285750" indent="-285750">
              <a:buFont typeface="Arial" pitchFamily="34" charset="0"/>
              <a:buChar char="•"/>
            </a:pPr>
            <a:r>
              <a:rPr lang="en-US" sz="1600" dirty="0"/>
              <a:t>In 1981, the Supreme Court held in Lassiter v. Department of Social Services that while courts could appoint counsel on a “case by case” basis in cases involving termination of parental rights, there is no categorical right to counsel under the federal constitution when parents are in danger of having their parental rights terminated.  Then, going further, the Supreme Court created a presumption against appointing counsel in any kind of civil case in which physical liberty is not at risk</a:t>
            </a:r>
          </a:p>
        </p:txBody>
      </p:sp>
      <p:sp>
        <p:nvSpPr>
          <p:cNvPr id="7" name="Rectangle 6"/>
          <p:cNvSpPr/>
          <p:nvPr/>
        </p:nvSpPr>
        <p:spPr>
          <a:xfrm>
            <a:off x="4705350" y="1965066"/>
            <a:ext cx="1770036" cy="461665"/>
          </a:xfrm>
          <a:prstGeom prst="rect">
            <a:avLst/>
          </a:prstGeom>
        </p:spPr>
        <p:txBody>
          <a:bodyPr wrap="none">
            <a:spAutoFit/>
          </a:bodyPr>
          <a:lstStyle/>
          <a:p>
            <a:pPr lvl="0"/>
            <a:r>
              <a:rPr lang="en-US" sz="2400" dirty="0" smtClean="0">
                <a:solidFill>
                  <a:prstClr val="white"/>
                </a:solidFill>
              </a:rPr>
              <a:t>2011 </a:t>
            </a:r>
            <a:r>
              <a:rPr lang="en-US" sz="2400" dirty="0">
                <a:solidFill>
                  <a:prstClr val="white"/>
                </a:solidFill>
              </a:rPr>
              <a:t>Case</a:t>
            </a:r>
          </a:p>
        </p:txBody>
      </p:sp>
      <p:sp>
        <p:nvSpPr>
          <p:cNvPr id="8" name="TextBox 7"/>
          <p:cNvSpPr txBox="1"/>
          <p:nvPr/>
        </p:nvSpPr>
        <p:spPr>
          <a:xfrm>
            <a:off x="4696057" y="2426731"/>
            <a:ext cx="4267200" cy="3785652"/>
          </a:xfrm>
          <a:prstGeom prst="rect">
            <a:avLst/>
          </a:prstGeom>
          <a:noFill/>
        </p:spPr>
        <p:txBody>
          <a:bodyPr wrap="square" rtlCol="0">
            <a:spAutoFit/>
          </a:bodyPr>
          <a:lstStyle/>
          <a:p>
            <a:pPr marL="285750" indent="-285750">
              <a:buFont typeface="Arial" pitchFamily="34" charset="0"/>
              <a:buChar char="•"/>
            </a:pPr>
            <a:r>
              <a:rPr lang="en-US" sz="1600" dirty="0" smtClean="0"/>
              <a:t>The Supreme Court unanimously held in </a:t>
            </a:r>
            <a:r>
              <a:rPr lang="en-US" sz="1600" i="1" dirty="0" smtClean="0"/>
              <a:t>Turner v. Rogers</a:t>
            </a:r>
            <a:r>
              <a:rPr lang="en-US" sz="1600" dirty="0" smtClean="0"/>
              <a:t> that a “deadbeat” father has no automatic due process right to counsel in a civil contempt proceeding, even when he is facing jail time for failing to pay child support.  However, Justice Stephen </a:t>
            </a:r>
            <a:r>
              <a:rPr lang="en-US" sz="1600" dirty="0" err="1" smtClean="0"/>
              <a:t>Breyer’s</a:t>
            </a:r>
            <a:r>
              <a:rPr lang="en-US" sz="1600" dirty="0" smtClean="0"/>
              <a:t> decision for the Court, joined by four other Justices, held that the Fourteenth Amendment does provide “substitute procedural safeguards” to parents who have not paid child support. For Failing to provide same, the five Justice majority vacated the civil contempt charge against him.</a:t>
            </a:r>
            <a:endParaRPr lang="en-US" sz="1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Prong 3</a:t>
            </a:r>
            <a:endParaRPr lang="en-US" sz="3800" dirty="0"/>
          </a:p>
        </p:txBody>
      </p:sp>
      <p:sp>
        <p:nvSpPr>
          <p:cNvPr id="3" name="Rectangle 2"/>
          <p:cNvSpPr/>
          <p:nvPr/>
        </p:nvSpPr>
        <p:spPr>
          <a:xfrm>
            <a:off x="637478" y="1295400"/>
            <a:ext cx="6506718" cy="830997"/>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Expanded Right to Appointed Counsel/ Full</a:t>
            </a:r>
          </a:p>
          <a:p>
            <a:pPr lvl="0" fontAlgn="base">
              <a:spcAft>
                <a:spcPct val="0"/>
              </a:spcAft>
            </a:pPr>
            <a:r>
              <a:rPr lang="en-US" sz="2400" b="1" dirty="0" smtClean="0">
                <a:solidFill>
                  <a:srgbClr val="B30025"/>
                </a:solidFill>
                <a:latin typeface="Arial" charset="0"/>
              </a:rPr>
              <a:t>Representation</a:t>
            </a:r>
            <a:endParaRPr lang="en-US" sz="2400" b="1" dirty="0">
              <a:solidFill>
                <a:srgbClr val="B30025"/>
              </a:solidFill>
              <a:latin typeface="Arial" charset="0"/>
            </a:endParaRPr>
          </a:p>
        </p:txBody>
      </p:sp>
      <p:sp>
        <p:nvSpPr>
          <p:cNvPr id="4" name="Rectangle 3"/>
          <p:cNvSpPr/>
          <p:nvPr/>
        </p:nvSpPr>
        <p:spPr>
          <a:xfrm>
            <a:off x="613317" y="2286000"/>
            <a:ext cx="7848600" cy="3887218"/>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Argues that three important realities shape the discussion of when full representation is needed:</a:t>
            </a:r>
          </a:p>
          <a:p>
            <a:pPr marL="800100" lvl="1" indent="-342900" fontAlgn="base">
              <a:spcBef>
                <a:spcPct val="0"/>
              </a:spcBef>
              <a:spcAft>
                <a:spcPct val="70000"/>
              </a:spcAft>
              <a:buClr>
                <a:srgbClr val="B30025"/>
              </a:buClr>
              <a:buFont typeface="Arial" pitchFamily="34" charset="0"/>
              <a:buChar char="–"/>
            </a:pPr>
            <a:r>
              <a:rPr lang="en-US" kern="0" dirty="0">
                <a:latin typeface="Arial"/>
              </a:rPr>
              <a:t>The scope of the right to counsel is directly related to the effectiveness of the first two prongs (revised roles of court personnel; and various help desks, limited representation models and hybrids); when these steps are effective, full representation may not be </a:t>
            </a:r>
            <a:r>
              <a:rPr lang="en-US" kern="0" dirty="0" smtClean="0">
                <a:latin typeface="Arial"/>
              </a:rPr>
              <a:t>needed</a:t>
            </a:r>
            <a:endParaRPr lang="en-US" kern="0" dirty="0">
              <a:latin typeface="Arial"/>
            </a:endParaRPr>
          </a:p>
          <a:p>
            <a:pPr marL="800100" lvl="1" indent="-342900" fontAlgn="base">
              <a:spcBef>
                <a:spcPct val="0"/>
              </a:spcBef>
              <a:spcAft>
                <a:spcPct val="70000"/>
              </a:spcAft>
              <a:buClr>
                <a:srgbClr val="B30025"/>
              </a:buClr>
              <a:buFont typeface="Arial" pitchFamily="34" charset="0"/>
              <a:buChar char="–"/>
            </a:pPr>
            <a:r>
              <a:rPr lang="en-US" kern="0" dirty="0">
                <a:latin typeface="Arial"/>
              </a:rPr>
              <a:t>The greater the imbalance of power between litigants, the more extensive the assistance will need to </a:t>
            </a:r>
            <a:r>
              <a:rPr lang="en-US" kern="0" dirty="0" smtClean="0">
                <a:latin typeface="Arial"/>
              </a:rPr>
              <a:t>be</a:t>
            </a:r>
            <a:endParaRPr lang="en-US" kern="0" dirty="0">
              <a:latin typeface="Arial"/>
            </a:endParaRPr>
          </a:p>
          <a:p>
            <a:pPr marL="800100" lvl="1" indent="-342900" fontAlgn="base">
              <a:spcBef>
                <a:spcPct val="0"/>
              </a:spcBef>
              <a:spcAft>
                <a:spcPct val="70000"/>
              </a:spcAft>
              <a:buClr>
                <a:srgbClr val="B30025"/>
              </a:buClr>
              <a:buFont typeface="Arial" pitchFamily="34" charset="0"/>
              <a:buChar char="–"/>
            </a:pPr>
            <a:r>
              <a:rPr lang="en-US" kern="0" dirty="0">
                <a:latin typeface="Arial"/>
              </a:rPr>
              <a:t>The status quo is not working, as litigants often forfeit important rights due to absence of </a:t>
            </a:r>
            <a:r>
              <a:rPr lang="en-US" kern="0" dirty="0" smtClean="0">
                <a:latin typeface="Arial"/>
              </a:rPr>
              <a:t>counsel</a:t>
            </a:r>
            <a:endParaRPr lang="en-US" kern="0" dirty="0">
              <a:latin typeface="Arial"/>
            </a:endParaRPr>
          </a:p>
        </p:txBody>
      </p:sp>
    </p:spTree>
    <p:extLst>
      <p:ext uri="{BB962C8B-B14F-4D97-AF65-F5344CB8AC3E}">
        <p14:creationId xmlns:p14="http://schemas.microsoft.com/office/powerpoint/2010/main" val="19959630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Philadelphia Bar </a:t>
            </a:r>
            <a:br>
              <a:rPr lang="en-US" sz="3200" dirty="0"/>
            </a:br>
            <a:r>
              <a:rPr lang="en-US" sz="3200" dirty="0"/>
              <a:t>Civil Gideon Task Force</a:t>
            </a:r>
          </a:p>
        </p:txBody>
      </p:sp>
      <p:sp>
        <p:nvSpPr>
          <p:cNvPr id="4" name="Rectangle 3"/>
          <p:cNvSpPr/>
          <p:nvPr/>
        </p:nvSpPr>
        <p:spPr>
          <a:xfrm>
            <a:off x="613317" y="1600200"/>
            <a:ext cx="7848600" cy="4216539"/>
          </a:xfrm>
          <a:prstGeom prst="rect">
            <a:avLst/>
          </a:prstGeom>
        </p:spPr>
        <p:txBody>
          <a:bodyPr wrap="square">
            <a:spAutoFit/>
          </a:bodyPr>
          <a:lstStyle/>
          <a:p>
            <a:pPr marL="342900" indent="-342900" fontAlgn="base">
              <a:spcBef>
                <a:spcPct val="0"/>
              </a:spcBef>
              <a:spcAft>
                <a:spcPts val="1200"/>
              </a:spcAft>
              <a:buClr>
                <a:srgbClr val="B30025"/>
              </a:buClr>
              <a:buFont typeface="Arial" pitchFamily="34" charset="0"/>
              <a:buChar char="•"/>
            </a:pPr>
            <a:r>
              <a:rPr lang="en-US" sz="2200" kern="0" dirty="0">
                <a:latin typeface="Arial"/>
              </a:rPr>
              <a:t>Formed in 2009 </a:t>
            </a:r>
          </a:p>
          <a:p>
            <a:pPr marL="342900" indent="-342900" fontAlgn="base">
              <a:spcBef>
                <a:spcPct val="0"/>
              </a:spcBef>
              <a:spcAft>
                <a:spcPts val="1200"/>
              </a:spcAft>
              <a:buClr>
                <a:srgbClr val="B30025"/>
              </a:buClr>
              <a:buFont typeface="Arial" pitchFamily="34" charset="0"/>
              <a:buChar char="•"/>
            </a:pPr>
            <a:r>
              <a:rPr lang="en-US" sz="2200" kern="0" dirty="0">
                <a:latin typeface="Arial"/>
              </a:rPr>
              <a:t>Endorsed development of pilot projects in eviction and mortgage foreclosure defense, and custody cases</a:t>
            </a:r>
          </a:p>
          <a:p>
            <a:pPr marL="342900" indent="-342900" fontAlgn="base">
              <a:spcBef>
                <a:spcPct val="0"/>
              </a:spcBef>
              <a:spcAft>
                <a:spcPts val="1200"/>
              </a:spcAft>
              <a:buClr>
                <a:srgbClr val="B30025"/>
              </a:buClr>
              <a:buFont typeface="Arial" pitchFamily="34" charset="0"/>
              <a:buChar char="•"/>
            </a:pPr>
            <a:r>
              <a:rPr lang="en-US" sz="2200" kern="0" dirty="0">
                <a:latin typeface="Arial"/>
              </a:rPr>
              <a:t>Developed an education and communications plan</a:t>
            </a:r>
          </a:p>
          <a:p>
            <a:pPr marL="342900" indent="-342900" fontAlgn="base">
              <a:spcBef>
                <a:spcPct val="0"/>
              </a:spcBef>
              <a:spcAft>
                <a:spcPts val="1200"/>
              </a:spcAft>
              <a:buClr>
                <a:srgbClr val="B30025"/>
              </a:buClr>
              <a:buFont typeface="Arial" pitchFamily="34" charset="0"/>
              <a:buChar char="•"/>
            </a:pPr>
            <a:r>
              <a:rPr lang="en-US" sz="2200" kern="0" dirty="0">
                <a:latin typeface="Arial"/>
              </a:rPr>
              <a:t>Created a website to report developments across nation</a:t>
            </a:r>
          </a:p>
          <a:p>
            <a:pPr marL="342900" indent="-342900" fontAlgn="base">
              <a:spcBef>
                <a:spcPct val="0"/>
              </a:spcBef>
              <a:spcAft>
                <a:spcPts val="1200"/>
              </a:spcAft>
              <a:buClr>
                <a:srgbClr val="B30025"/>
              </a:buClr>
              <a:buFont typeface="Arial" pitchFamily="34" charset="0"/>
              <a:buChar char="•"/>
            </a:pPr>
            <a:r>
              <a:rPr lang="en-US" sz="2200" kern="0" dirty="0">
                <a:latin typeface="Arial"/>
              </a:rPr>
              <a:t>Created three working groups:</a:t>
            </a:r>
          </a:p>
          <a:p>
            <a:pPr marL="800100" lvl="1" indent="-342900" fontAlgn="base">
              <a:spcBef>
                <a:spcPct val="0"/>
              </a:spcBef>
              <a:spcAft>
                <a:spcPts val="1200"/>
              </a:spcAft>
              <a:buClr>
                <a:srgbClr val="B30025"/>
              </a:buClr>
              <a:buFont typeface="Arial" pitchFamily="34" charset="0"/>
              <a:buChar char="–"/>
            </a:pPr>
            <a:r>
              <a:rPr lang="en-US" sz="2200" kern="0" dirty="0">
                <a:latin typeface="Arial"/>
              </a:rPr>
              <a:t>Housing</a:t>
            </a:r>
          </a:p>
          <a:p>
            <a:pPr marL="800100" lvl="1" indent="-342900" fontAlgn="base">
              <a:spcBef>
                <a:spcPct val="0"/>
              </a:spcBef>
              <a:spcAft>
                <a:spcPts val="1200"/>
              </a:spcAft>
              <a:buClr>
                <a:srgbClr val="B30025"/>
              </a:buClr>
              <a:buFont typeface="Arial" pitchFamily="34" charset="0"/>
              <a:buChar char="–"/>
            </a:pPr>
            <a:r>
              <a:rPr lang="en-US" sz="2200" kern="0" dirty="0">
                <a:latin typeface="Arial"/>
              </a:rPr>
              <a:t>Family Law </a:t>
            </a:r>
          </a:p>
          <a:p>
            <a:pPr marL="800100" lvl="1" indent="-342900" fontAlgn="base">
              <a:spcBef>
                <a:spcPct val="0"/>
              </a:spcBef>
              <a:spcAft>
                <a:spcPts val="1200"/>
              </a:spcAft>
              <a:buClr>
                <a:srgbClr val="B30025"/>
              </a:buClr>
              <a:buFont typeface="Arial" pitchFamily="34" charset="0"/>
              <a:buChar char="–"/>
            </a:pPr>
            <a:r>
              <a:rPr lang="en-US" sz="2200" kern="0" dirty="0">
                <a:latin typeface="Arial"/>
              </a:rPr>
              <a:t>Education and Communications</a:t>
            </a:r>
          </a:p>
        </p:txBody>
      </p:sp>
    </p:spTree>
    <p:extLst>
      <p:ext uri="{BB962C8B-B14F-4D97-AF65-F5344CB8AC3E}">
        <p14:creationId xmlns:p14="http://schemas.microsoft.com/office/powerpoint/2010/main" val="4129965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Philadelphia Bar </a:t>
            </a:r>
            <a:br>
              <a:rPr lang="en-US" sz="3200" dirty="0"/>
            </a:br>
            <a:r>
              <a:rPr lang="en-US" sz="3200" dirty="0"/>
              <a:t>Civil Gideon Task Force</a:t>
            </a:r>
          </a:p>
        </p:txBody>
      </p:sp>
      <p:sp>
        <p:nvSpPr>
          <p:cNvPr id="4" name="Rectangle 3"/>
          <p:cNvSpPr/>
          <p:nvPr/>
        </p:nvSpPr>
        <p:spPr>
          <a:xfrm>
            <a:off x="631902" y="1600200"/>
            <a:ext cx="7848600" cy="4425827"/>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Composed of judges, public interest and private bar attorneys, law professors and other interested parties</a:t>
            </a:r>
          </a:p>
          <a:p>
            <a:pPr marL="342900" indent="-342900" fontAlgn="base">
              <a:spcBef>
                <a:spcPct val="0"/>
              </a:spcBef>
              <a:spcAft>
                <a:spcPct val="70000"/>
              </a:spcAft>
              <a:buClr>
                <a:srgbClr val="B30025"/>
              </a:buClr>
              <a:buFont typeface="Arial" pitchFamily="34" charset="0"/>
              <a:buChar char="•"/>
            </a:pPr>
            <a:r>
              <a:rPr lang="en-US" sz="2200" kern="0" dirty="0">
                <a:latin typeface="Arial"/>
              </a:rPr>
              <a:t>Task Force meetings alternate with working group meetings to ensure regular reporting and follow-up</a:t>
            </a:r>
          </a:p>
          <a:p>
            <a:pPr marL="342900" indent="-342900" fontAlgn="base">
              <a:spcBef>
                <a:spcPct val="0"/>
              </a:spcBef>
              <a:spcAft>
                <a:spcPct val="70000"/>
              </a:spcAft>
              <a:buClr>
                <a:srgbClr val="B30025"/>
              </a:buClr>
              <a:buFont typeface="Arial" pitchFamily="34" charset="0"/>
              <a:buChar char="•"/>
            </a:pPr>
            <a:r>
              <a:rPr lang="en-US" sz="2200" kern="0" dirty="0">
                <a:latin typeface="Arial"/>
              </a:rPr>
              <a:t>Activities locally and new developments nationally reported and publicized in Bar media, including newspapers, magazines and on-line</a:t>
            </a:r>
          </a:p>
          <a:p>
            <a:pPr marL="342900" indent="-342900" fontAlgn="base">
              <a:spcBef>
                <a:spcPct val="0"/>
              </a:spcBef>
              <a:spcAft>
                <a:spcPct val="70000"/>
              </a:spcAft>
              <a:buClr>
                <a:srgbClr val="B30025"/>
              </a:buClr>
              <a:buFont typeface="Arial" pitchFamily="34" charset="0"/>
              <a:buChar char="•"/>
            </a:pPr>
            <a:r>
              <a:rPr lang="en-US" sz="2200" kern="0" dirty="0">
                <a:latin typeface="Arial"/>
              </a:rPr>
              <a:t>Tracks pilot projects, studies, analysis of Civil Gideon activities across the country </a:t>
            </a: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Tree>
    <p:extLst>
      <p:ext uri="{BB962C8B-B14F-4D97-AF65-F5344CB8AC3E}">
        <p14:creationId xmlns:p14="http://schemas.microsoft.com/office/powerpoint/2010/main" val="19506376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Cost-Benefit Analysis </a:t>
            </a:r>
            <a:br>
              <a:rPr lang="en-US" sz="3200" dirty="0"/>
            </a:br>
            <a:r>
              <a:rPr lang="en-US" sz="3200" dirty="0"/>
              <a:t>May Ultimately Show</a:t>
            </a:r>
          </a:p>
        </p:txBody>
      </p:sp>
      <p:sp>
        <p:nvSpPr>
          <p:cNvPr id="4" name="Rectangle 3"/>
          <p:cNvSpPr/>
          <p:nvPr/>
        </p:nvSpPr>
        <p:spPr>
          <a:xfrm>
            <a:off x="631902" y="1752600"/>
            <a:ext cx="7848600" cy="2834622"/>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Why a funded array of Civil Gideon services expands access to justice </a:t>
            </a:r>
          </a:p>
          <a:p>
            <a:pPr fontAlgn="base">
              <a:spcBef>
                <a:spcPct val="0"/>
              </a:spcBef>
              <a:spcAft>
                <a:spcPct val="70000"/>
              </a:spcAft>
              <a:buClr>
                <a:srgbClr val="B30025"/>
              </a:buClr>
            </a:pPr>
            <a:r>
              <a:rPr lang="en-US" sz="2200" kern="0" dirty="0">
                <a:latin typeface="Arial"/>
              </a:rPr>
              <a:t> </a:t>
            </a:r>
            <a:r>
              <a:rPr lang="en-US" sz="2200" kern="0" dirty="0" smtClean="0">
                <a:latin typeface="Arial"/>
              </a:rPr>
              <a:t>   and </a:t>
            </a:r>
            <a:endParaRPr lang="en-US" sz="2200" kern="0" dirty="0">
              <a:latin typeface="Arial"/>
            </a:endParaRPr>
          </a:p>
          <a:p>
            <a:pPr marL="342900" indent="-342900" fontAlgn="base">
              <a:spcBef>
                <a:spcPct val="0"/>
              </a:spcBef>
              <a:spcAft>
                <a:spcPct val="70000"/>
              </a:spcAft>
              <a:buClr>
                <a:srgbClr val="B30025"/>
              </a:buClr>
              <a:buFont typeface="Arial" pitchFamily="34" charset="0"/>
              <a:buChar char="•"/>
            </a:pPr>
            <a:r>
              <a:rPr lang="en-US" sz="2200" kern="0" dirty="0">
                <a:latin typeface="Arial"/>
              </a:rPr>
              <a:t>Enhances the economic and social well-being of society as a whole</a:t>
            </a: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Tree>
    <p:extLst>
      <p:ext uri="{BB962C8B-B14F-4D97-AF65-F5344CB8AC3E}">
        <p14:creationId xmlns:p14="http://schemas.microsoft.com/office/powerpoint/2010/main" val="20992455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Recap</a:t>
            </a:r>
            <a:endParaRPr lang="en-US" sz="3800" dirty="0"/>
          </a:p>
        </p:txBody>
      </p:sp>
      <p:sp>
        <p:nvSpPr>
          <p:cNvPr id="4" name="Rectangle 3"/>
          <p:cNvSpPr/>
          <p:nvPr/>
        </p:nvSpPr>
        <p:spPr>
          <a:xfrm>
            <a:off x="631902" y="1752600"/>
            <a:ext cx="7848600" cy="3884140"/>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Building the case for Civil Gideon step by step </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Modeling  (court projects; help desks; pilot projects)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Analysis  (what works well, what requires more)</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Education  (legal community; general public)</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Persuasion  (study results; cost-benefit analyses)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(Ultimately) Funding</a:t>
            </a: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Tree>
    <p:extLst>
      <p:ext uri="{BB962C8B-B14F-4D97-AF65-F5344CB8AC3E}">
        <p14:creationId xmlns:p14="http://schemas.microsoft.com/office/powerpoint/2010/main" val="40709576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Recap</a:t>
            </a:r>
            <a:endParaRPr lang="en-US" sz="3800" dirty="0"/>
          </a:p>
        </p:txBody>
      </p:sp>
      <p:sp>
        <p:nvSpPr>
          <p:cNvPr id="4" name="Rectangle 3"/>
          <p:cNvSpPr/>
          <p:nvPr/>
        </p:nvSpPr>
        <p:spPr>
          <a:xfrm>
            <a:off x="631902" y="1853709"/>
            <a:ext cx="7848600" cy="5102935"/>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Creating a Civil Gideon right to counsel is likely to require a combination of </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Short-term efforts, such as designing and implementing help desks and pilot </a:t>
            </a:r>
            <a:r>
              <a:rPr lang="en-US" sz="2200" kern="0" dirty="0" smtClean="0">
                <a:latin typeface="Arial"/>
              </a:rPr>
              <a:t>projects</a:t>
            </a:r>
            <a:endParaRPr lang="en-US" sz="2200" kern="0" dirty="0">
              <a:latin typeface="Arial"/>
            </a:endParaRPr>
          </a:p>
          <a:p>
            <a:pPr marL="800100" lvl="1" indent="-342900" fontAlgn="base">
              <a:spcBef>
                <a:spcPct val="0"/>
              </a:spcBef>
              <a:spcAft>
                <a:spcPct val="70000"/>
              </a:spcAft>
              <a:buClr>
                <a:srgbClr val="B30025"/>
              </a:buClr>
              <a:buFont typeface="Arial" pitchFamily="34" charset="0"/>
              <a:buChar char="–"/>
            </a:pPr>
            <a:r>
              <a:rPr lang="en-US" sz="2200" kern="0" dirty="0">
                <a:latin typeface="Arial"/>
              </a:rPr>
              <a:t>Intermediate-term efforts, such as tracking projects as they unfold, collecting statistics and case reports and analyzing effectiveness and </a:t>
            </a:r>
            <a:r>
              <a:rPr lang="en-US" sz="2200" kern="0" dirty="0" smtClean="0">
                <a:latin typeface="Arial"/>
              </a:rPr>
              <a:t>impact</a:t>
            </a:r>
            <a:endParaRPr lang="en-US" sz="2200" kern="0" dirty="0">
              <a:latin typeface="Arial"/>
            </a:endParaRPr>
          </a:p>
          <a:p>
            <a:pPr marL="800100" lvl="1" indent="-342900" fontAlgn="base">
              <a:spcBef>
                <a:spcPct val="0"/>
              </a:spcBef>
              <a:spcAft>
                <a:spcPct val="70000"/>
              </a:spcAft>
              <a:buClr>
                <a:srgbClr val="B30025"/>
              </a:buClr>
              <a:buFont typeface="Arial" pitchFamily="34" charset="0"/>
              <a:buChar char="–"/>
            </a:pPr>
            <a:r>
              <a:rPr lang="en-US" sz="2200" kern="0" dirty="0">
                <a:latin typeface="Arial"/>
              </a:rPr>
              <a:t>Long-term efforts to educate, persuade and ultimately gain funding, particularly for providing a genuine right to counsel in those matters where it is essential (Prong 3 of the Russell </a:t>
            </a:r>
            <a:r>
              <a:rPr lang="en-US" sz="2200" kern="0" dirty="0" err="1">
                <a:latin typeface="Arial"/>
              </a:rPr>
              <a:t>Engler</a:t>
            </a:r>
            <a:r>
              <a:rPr lang="en-US" sz="2200" kern="0" dirty="0">
                <a:latin typeface="Arial"/>
              </a:rPr>
              <a:t> model</a:t>
            </a:r>
            <a:r>
              <a:rPr lang="en-US" sz="2200" kern="0" dirty="0" smtClean="0">
                <a:latin typeface="Arial"/>
              </a:rPr>
              <a:t>)</a:t>
            </a:r>
            <a:endParaRPr lang="en-US" sz="2200" kern="0" dirty="0">
              <a:latin typeface="Arial"/>
            </a:endParaRP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
        <p:nvSpPr>
          <p:cNvPr id="3" name="Rectangle 2"/>
          <p:cNvSpPr/>
          <p:nvPr/>
        </p:nvSpPr>
        <p:spPr>
          <a:xfrm>
            <a:off x="667214" y="1295400"/>
            <a:ext cx="1383712" cy="461665"/>
          </a:xfrm>
          <a:prstGeom prst="rect">
            <a:avLst/>
          </a:prstGeom>
        </p:spPr>
        <p:txBody>
          <a:bodyPr wrap="none">
            <a:spAutoFit/>
          </a:bodyPr>
          <a:lstStyle/>
          <a:p>
            <a:pPr lvl="0" fontAlgn="base">
              <a:spcAft>
                <a:spcPct val="0"/>
              </a:spcAft>
            </a:pPr>
            <a:r>
              <a:rPr lang="en-US" sz="2400" b="1" dirty="0" smtClean="0">
                <a:solidFill>
                  <a:srgbClr val="B30025"/>
                </a:solidFill>
                <a:latin typeface="Arial" charset="0"/>
              </a:rPr>
              <a:t>Process</a:t>
            </a:r>
            <a:endParaRPr lang="en-US" sz="2400" b="1" dirty="0">
              <a:solidFill>
                <a:srgbClr val="B30025"/>
              </a:solidFill>
              <a:latin typeface="Arial" charset="0"/>
            </a:endParaRPr>
          </a:p>
        </p:txBody>
      </p:sp>
    </p:spTree>
    <p:extLst>
      <p:ext uri="{BB962C8B-B14F-4D97-AF65-F5344CB8AC3E}">
        <p14:creationId xmlns:p14="http://schemas.microsoft.com/office/powerpoint/2010/main" val="12025513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Recap</a:t>
            </a:r>
            <a:endParaRPr lang="en-US" sz="3800" dirty="0"/>
          </a:p>
        </p:txBody>
      </p:sp>
      <p:sp>
        <p:nvSpPr>
          <p:cNvPr id="4" name="Rectangle 3"/>
          <p:cNvSpPr/>
          <p:nvPr/>
        </p:nvSpPr>
        <p:spPr>
          <a:xfrm>
            <a:off x="631902" y="1853709"/>
            <a:ext cx="7848600" cy="3173176"/>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Revised roles of court personnel and creation of court-based pilot projects such as help desks </a:t>
            </a:r>
          </a:p>
          <a:p>
            <a:pPr marL="342900" indent="-342900" fontAlgn="base">
              <a:spcBef>
                <a:spcPct val="0"/>
              </a:spcBef>
              <a:spcAft>
                <a:spcPct val="70000"/>
              </a:spcAft>
              <a:buClr>
                <a:srgbClr val="B30025"/>
              </a:buClr>
              <a:buFont typeface="Arial" pitchFamily="34" charset="0"/>
              <a:buChar char="•"/>
            </a:pPr>
            <a:r>
              <a:rPr lang="en-US" sz="2200" kern="0" dirty="0">
                <a:latin typeface="Arial"/>
              </a:rPr>
              <a:t>Designing and implementing limited representation and mediation hybrids in areas of fundamental need such as housing and family law/custody</a:t>
            </a:r>
          </a:p>
          <a:p>
            <a:pPr marL="342900" indent="-342900" fontAlgn="base">
              <a:spcBef>
                <a:spcPct val="0"/>
              </a:spcBef>
              <a:spcAft>
                <a:spcPct val="70000"/>
              </a:spcAft>
              <a:buClr>
                <a:srgbClr val="B30025"/>
              </a:buClr>
              <a:buFont typeface="Arial" pitchFamily="34" charset="0"/>
              <a:buChar char="•"/>
            </a:pPr>
            <a:r>
              <a:rPr lang="en-US" sz="2200" kern="0" dirty="0">
                <a:latin typeface="Arial"/>
              </a:rPr>
              <a:t>Full representation where nothing less will work</a:t>
            </a: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
        <p:nvSpPr>
          <p:cNvPr id="3" name="Rectangle 2"/>
          <p:cNvSpPr/>
          <p:nvPr/>
        </p:nvSpPr>
        <p:spPr>
          <a:xfrm>
            <a:off x="631902" y="1295400"/>
            <a:ext cx="2064989" cy="461665"/>
          </a:xfrm>
          <a:prstGeom prst="rect">
            <a:avLst/>
          </a:prstGeom>
        </p:spPr>
        <p:txBody>
          <a:bodyPr wrap="none">
            <a:spAutoFit/>
          </a:bodyPr>
          <a:lstStyle/>
          <a:p>
            <a:pPr lvl="0" fontAlgn="base">
              <a:spcAft>
                <a:spcPct val="0"/>
              </a:spcAft>
            </a:pPr>
            <a:r>
              <a:rPr lang="en-US" sz="2400" b="1" dirty="0">
                <a:solidFill>
                  <a:srgbClr val="B30025"/>
                </a:solidFill>
                <a:latin typeface="Arial" charset="0"/>
              </a:rPr>
              <a:t>Components</a:t>
            </a:r>
          </a:p>
        </p:txBody>
      </p:sp>
    </p:spTree>
    <p:extLst>
      <p:ext uri="{BB962C8B-B14F-4D97-AF65-F5344CB8AC3E}">
        <p14:creationId xmlns:p14="http://schemas.microsoft.com/office/powerpoint/2010/main" val="8669847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Recap</a:t>
            </a:r>
            <a:endParaRPr lang="en-US" sz="3800" dirty="0"/>
          </a:p>
        </p:txBody>
      </p:sp>
      <p:sp>
        <p:nvSpPr>
          <p:cNvPr id="4" name="Rectangle 3"/>
          <p:cNvSpPr/>
          <p:nvPr/>
        </p:nvSpPr>
        <p:spPr>
          <a:xfrm>
            <a:off x="631902" y="1853709"/>
            <a:ext cx="7848600" cy="4899803"/>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Attracting and cultivating the support of all other stakeholders, such as: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Municipal and state governments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Community-based organizations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Non-lawyer professionals (accountants, housing counselors, social workers, etc.)</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Universities and law schools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Private entities (such as banks, lenders and borrowers in mortgage foreclosure)</a:t>
            </a: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
        <p:nvSpPr>
          <p:cNvPr id="3" name="Rectangle 2"/>
          <p:cNvSpPr/>
          <p:nvPr/>
        </p:nvSpPr>
        <p:spPr>
          <a:xfrm>
            <a:off x="631902" y="1295400"/>
            <a:ext cx="4139082" cy="461665"/>
          </a:xfrm>
          <a:prstGeom prst="rect">
            <a:avLst/>
          </a:prstGeom>
        </p:spPr>
        <p:txBody>
          <a:bodyPr wrap="none">
            <a:spAutoFit/>
          </a:bodyPr>
          <a:lstStyle/>
          <a:p>
            <a:pPr lvl="0" fontAlgn="base">
              <a:spcAft>
                <a:spcPct val="0"/>
              </a:spcAft>
            </a:pPr>
            <a:r>
              <a:rPr lang="en-US" sz="2400" b="1" dirty="0">
                <a:solidFill>
                  <a:srgbClr val="B30025"/>
                </a:solidFill>
                <a:latin typeface="Arial" charset="0"/>
              </a:rPr>
              <a:t>Reaching All Stakeholders </a:t>
            </a:r>
          </a:p>
        </p:txBody>
      </p:sp>
    </p:spTree>
    <p:extLst>
      <p:ext uri="{BB962C8B-B14F-4D97-AF65-F5344CB8AC3E}">
        <p14:creationId xmlns:p14="http://schemas.microsoft.com/office/powerpoint/2010/main" val="16514882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Recap</a:t>
            </a:r>
            <a:endParaRPr lang="en-US" sz="3800" dirty="0"/>
          </a:p>
        </p:txBody>
      </p:sp>
      <p:sp>
        <p:nvSpPr>
          <p:cNvPr id="4" name="Rectangle 3"/>
          <p:cNvSpPr/>
          <p:nvPr/>
        </p:nvSpPr>
        <p:spPr>
          <a:xfrm>
            <a:off x="631902" y="1853709"/>
            <a:ext cx="7848600" cy="3308598"/>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Tracking projects as they unfold</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Statistics</a:t>
            </a:r>
          </a:p>
          <a:p>
            <a:pPr marL="800100" lvl="1" indent="-342900" fontAlgn="base">
              <a:spcBef>
                <a:spcPct val="0"/>
              </a:spcBef>
              <a:spcAft>
                <a:spcPct val="70000"/>
              </a:spcAft>
              <a:buClr>
                <a:srgbClr val="B30025"/>
              </a:buClr>
              <a:buFont typeface="Arial" pitchFamily="34" charset="0"/>
              <a:buChar char="–"/>
            </a:pPr>
            <a:r>
              <a:rPr lang="en-US" sz="2200" kern="0" dirty="0">
                <a:latin typeface="Arial"/>
              </a:rPr>
              <a:t>Case reports</a:t>
            </a:r>
          </a:p>
          <a:p>
            <a:pPr marL="342900" indent="-342900" fontAlgn="base">
              <a:spcBef>
                <a:spcPct val="0"/>
              </a:spcBef>
              <a:spcAft>
                <a:spcPct val="70000"/>
              </a:spcAft>
              <a:buClr>
                <a:srgbClr val="B30025"/>
              </a:buClr>
              <a:buFont typeface="Arial" pitchFamily="34" charset="0"/>
              <a:buChar char="•"/>
            </a:pPr>
            <a:r>
              <a:rPr lang="en-US" sz="2200" kern="0" dirty="0">
                <a:latin typeface="Arial"/>
              </a:rPr>
              <a:t>Analysis and evaluation</a:t>
            </a:r>
          </a:p>
          <a:p>
            <a:pPr marL="342900" indent="-342900" fontAlgn="base">
              <a:spcBef>
                <a:spcPct val="0"/>
              </a:spcBef>
              <a:spcAft>
                <a:spcPct val="70000"/>
              </a:spcAft>
              <a:buClr>
                <a:srgbClr val="B30025"/>
              </a:buClr>
              <a:buFont typeface="Arial" pitchFamily="34" charset="0"/>
              <a:buChar char="•"/>
            </a:pPr>
            <a:r>
              <a:rPr lang="en-US" sz="2200" kern="0" dirty="0">
                <a:latin typeface="Arial"/>
              </a:rPr>
              <a:t>Cost-benefit analysis</a:t>
            </a: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
        <p:nvSpPr>
          <p:cNvPr id="3" name="Rectangle 2"/>
          <p:cNvSpPr/>
          <p:nvPr/>
        </p:nvSpPr>
        <p:spPr>
          <a:xfrm>
            <a:off x="631902" y="1295400"/>
            <a:ext cx="7553671" cy="461665"/>
          </a:xfrm>
          <a:prstGeom prst="rect">
            <a:avLst/>
          </a:prstGeom>
        </p:spPr>
        <p:txBody>
          <a:bodyPr wrap="none">
            <a:spAutoFit/>
          </a:bodyPr>
          <a:lstStyle/>
          <a:p>
            <a:pPr lvl="0" fontAlgn="base">
              <a:spcAft>
                <a:spcPct val="0"/>
              </a:spcAft>
            </a:pPr>
            <a:r>
              <a:rPr lang="en-US" sz="2400" b="1" dirty="0">
                <a:solidFill>
                  <a:srgbClr val="B30025"/>
                </a:solidFill>
                <a:latin typeface="Arial" charset="0"/>
              </a:rPr>
              <a:t>Other Essential Elements of Successful Proposals</a:t>
            </a:r>
          </a:p>
        </p:txBody>
      </p:sp>
    </p:spTree>
    <p:extLst>
      <p:ext uri="{BB962C8B-B14F-4D97-AF65-F5344CB8AC3E}">
        <p14:creationId xmlns:p14="http://schemas.microsoft.com/office/powerpoint/2010/main" val="5392952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t>What Can Citizens Do?</a:t>
            </a:r>
          </a:p>
        </p:txBody>
      </p:sp>
      <p:sp>
        <p:nvSpPr>
          <p:cNvPr id="4" name="Rectangle 3"/>
          <p:cNvSpPr/>
          <p:nvPr/>
        </p:nvSpPr>
        <p:spPr>
          <a:xfrm>
            <a:off x="631902" y="1853709"/>
            <a:ext cx="7848600" cy="2496068"/>
          </a:xfrm>
          <a:prstGeom prst="rect">
            <a:avLst/>
          </a:prstGeom>
        </p:spPr>
        <p:txBody>
          <a:bodyPr wrap="square">
            <a:spAutoFit/>
          </a:bodyPr>
          <a:lstStyle/>
          <a:p>
            <a:pPr marL="342900" indent="-342900" fontAlgn="base">
              <a:spcBef>
                <a:spcPct val="0"/>
              </a:spcBef>
              <a:spcAft>
                <a:spcPct val="70000"/>
              </a:spcAft>
              <a:buClr>
                <a:srgbClr val="B30025"/>
              </a:buClr>
              <a:buFont typeface="Arial" pitchFamily="34" charset="0"/>
              <a:buChar char="•"/>
            </a:pPr>
            <a:r>
              <a:rPr lang="en-US" sz="2200" kern="0" dirty="0">
                <a:latin typeface="Arial"/>
              </a:rPr>
              <a:t>Be concerned about the lack of access to justice</a:t>
            </a:r>
          </a:p>
          <a:p>
            <a:pPr marL="342900" indent="-342900" fontAlgn="base">
              <a:spcBef>
                <a:spcPct val="0"/>
              </a:spcBef>
              <a:spcAft>
                <a:spcPct val="70000"/>
              </a:spcAft>
              <a:buClr>
                <a:srgbClr val="B30025"/>
              </a:buClr>
              <a:buFont typeface="Arial" pitchFamily="34" charset="0"/>
              <a:buChar char="•"/>
            </a:pPr>
            <a:r>
              <a:rPr lang="en-US" sz="2200" kern="0" dirty="0">
                <a:latin typeface="Arial"/>
              </a:rPr>
              <a:t>Promote Civil Gideon as a benefit to society as a whole</a:t>
            </a:r>
          </a:p>
          <a:p>
            <a:pPr marL="342900" indent="-342900" fontAlgn="base">
              <a:spcBef>
                <a:spcPct val="0"/>
              </a:spcBef>
              <a:spcAft>
                <a:spcPct val="70000"/>
              </a:spcAft>
              <a:buClr>
                <a:srgbClr val="B30025"/>
              </a:buClr>
              <a:buFont typeface="Arial" pitchFamily="34" charset="0"/>
              <a:buChar char="•"/>
            </a:pPr>
            <a:r>
              <a:rPr lang="en-US" sz="2200" kern="0" dirty="0">
                <a:latin typeface="Arial"/>
              </a:rPr>
              <a:t>Let others—friends, representatives, media—know of your concern!</a:t>
            </a:r>
          </a:p>
          <a:p>
            <a:pPr marL="800100" lvl="1" indent="-342900" fontAlgn="base">
              <a:spcBef>
                <a:spcPct val="0"/>
              </a:spcBef>
              <a:spcAft>
                <a:spcPct val="70000"/>
              </a:spcAft>
              <a:buClr>
                <a:srgbClr val="B30025"/>
              </a:buClr>
              <a:buFont typeface="Arial" pitchFamily="34" charset="0"/>
              <a:buChar char="–"/>
            </a:pPr>
            <a:endParaRPr lang="en-US" sz="2200" kern="0" dirty="0">
              <a:latin typeface="Arial"/>
            </a:endParaRPr>
          </a:p>
        </p:txBody>
      </p:sp>
    </p:spTree>
    <p:extLst>
      <p:ext uri="{BB962C8B-B14F-4D97-AF65-F5344CB8AC3E}">
        <p14:creationId xmlns:p14="http://schemas.microsoft.com/office/powerpoint/2010/main" val="1540116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American Bar Association Resolution</a:t>
            </a:r>
            <a:endParaRPr lang="en-US" sz="3200" dirty="0"/>
          </a:p>
        </p:txBody>
      </p:sp>
      <p:sp>
        <p:nvSpPr>
          <p:cNvPr id="3" name="Rectangle 2"/>
          <p:cNvSpPr/>
          <p:nvPr/>
        </p:nvSpPr>
        <p:spPr>
          <a:xfrm>
            <a:off x="304800" y="1752600"/>
            <a:ext cx="8229600" cy="3459409"/>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400" kern="0" dirty="0">
                <a:latin typeface="Arial"/>
              </a:rPr>
              <a:t>Movement was first officially recognized in a 2006 ABA Resolution, which stated in part:</a:t>
            </a:r>
          </a:p>
          <a:p>
            <a:pPr marL="590550" lvl="1" indent="-247650" fontAlgn="base">
              <a:spcBef>
                <a:spcPct val="0"/>
              </a:spcBef>
              <a:spcAft>
                <a:spcPct val="70000"/>
              </a:spcAft>
              <a:buClr>
                <a:srgbClr val="B30025"/>
              </a:buClr>
              <a:buFont typeface="Arial" charset="0"/>
              <a:buChar char="−"/>
            </a:pPr>
            <a:r>
              <a:rPr lang="en-US" sz="2200" kern="0" dirty="0">
                <a:latin typeface="Arial"/>
              </a:rPr>
              <a:t>RESOLVED, That the American Bar Association urges federal, state, and territorial governments to provide legal counsel as a matter of right at public expense to low income persons in those categories of adversarial proceedings where basic human needs are at stake, such as those involving shelter, sustenance, safety, health or child custody, as determined by each jurisdiction.</a:t>
            </a:r>
          </a:p>
        </p:txBody>
      </p:sp>
    </p:spTree>
    <p:extLst>
      <p:ext uri="{BB962C8B-B14F-4D97-AF65-F5344CB8AC3E}">
        <p14:creationId xmlns:p14="http://schemas.microsoft.com/office/powerpoint/2010/main" val="8422255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a:bodyPr>
          <a:lstStyle/>
          <a:p>
            <a:pPr algn="ctr"/>
            <a:r>
              <a:rPr lang="en-US" sz="4400" dirty="0" smtClean="0">
                <a:latin typeface="Arial" pitchFamily="34" charset="0"/>
                <a:cs typeface="Arial" pitchFamily="34" charset="0"/>
              </a:rPr>
              <a:t>Questions &amp; Answers</a:t>
            </a:r>
            <a:endParaRPr lang="en-US" sz="4400" dirty="0">
              <a:latin typeface="Arial" pitchFamily="34" charset="0"/>
              <a:cs typeface="Arial" pitchFamily="34" charset="0"/>
            </a:endParaRPr>
          </a:p>
        </p:txBody>
      </p:sp>
      <p:sp>
        <p:nvSpPr>
          <p:cNvPr id="3" name="TextBox 2"/>
          <p:cNvSpPr txBox="1"/>
          <p:nvPr/>
        </p:nvSpPr>
        <p:spPr>
          <a:xfrm>
            <a:off x="5049644" y="4953000"/>
            <a:ext cx="2890535" cy="369332"/>
          </a:xfrm>
          <a:prstGeom prst="rect">
            <a:avLst/>
          </a:prstGeom>
          <a:noFill/>
        </p:spPr>
        <p:txBody>
          <a:bodyPr wrap="none" rtlCol="0">
            <a:spAutoFit/>
          </a:bodyPr>
          <a:lstStyle/>
          <a:p>
            <a:r>
              <a:rPr lang="en-US" b="1" i="1" dirty="0" smtClean="0">
                <a:latin typeface="Arial" pitchFamily="34" charset="0"/>
                <a:cs typeface="Arial" pitchFamily="34" charset="0"/>
              </a:rPr>
              <a:t>Thank you for attending!</a:t>
            </a:r>
            <a:endParaRPr lang="en-US" b="1" i="1" dirty="0">
              <a:latin typeface="Arial" pitchFamily="34" charset="0"/>
              <a:cs typeface="Arial" pitchFamily="34" charset="0"/>
            </a:endParaRPr>
          </a:p>
        </p:txBody>
      </p:sp>
    </p:spTree>
    <p:extLst>
      <p:ext uri="{BB962C8B-B14F-4D97-AF65-F5344CB8AC3E}">
        <p14:creationId xmlns:p14="http://schemas.microsoft.com/office/powerpoint/2010/main" val="773461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ABA 2010 Model Act and </a:t>
            </a:r>
            <a:br>
              <a:rPr lang="en-US" sz="3200" dirty="0"/>
            </a:br>
            <a:r>
              <a:rPr lang="en-US" sz="3200" dirty="0"/>
              <a:t>ABA 2010 Statement of Principles</a:t>
            </a:r>
          </a:p>
        </p:txBody>
      </p:sp>
      <p:sp>
        <p:nvSpPr>
          <p:cNvPr id="3" name="Rectangle 2"/>
          <p:cNvSpPr/>
          <p:nvPr/>
        </p:nvSpPr>
        <p:spPr>
          <a:xfrm>
            <a:off x="323850" y="2133600"/>
            <a:ext cx="8839200" cy="3625608"/>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After extensive additional research and evaluation, the ABA in August 2010 reaffirmed its commitment to a Civil Gideon right to counsel by adopting the:</a:t>
            </a:r>
          </a:p>
          <a:p>
            <a:pPr marL="590550" lvl="1" indent="-247650" fontAlgn="base">
              <a:spcBef>
                <a:spcPct val="0"/>
              </a:spcBef>
              <a:spcAft>
                <a:spcPct val="70000"/>
              </a:spcAft>
              <a:buClr>
                <a:srgbClr val="B30025"/>
              </a:buClr>
              <a:buFont typeface="Arial" charset="0"/>
              <a:buChar char="−"/>
            </a:pPr>
            <a:r>
              <a:rPr lang="en-US" sz="2200" kern="0" dirty="0">
                <a:latin typeface="Arial"/>
              </a:rPr>
              <a:t>ABA Model Access to Justice Act, and the</a:t>
            </a:r>
          </a:p>
          <a:p>
            <a:pPr marL="590550" lvl="1" indent="-247650" fontAlgn="base">
              <a:spcBef>
                <a:spcPct val="0"/>
              </a:spcBef>
              <a:spcAft>
                <a:spcPct val="70000"/>
              </a:spcAft>
              <a:buClr>
                <a:srgbClr val="B30025"/>
              </a:buClr>
              <a:buFont typeface="Arial" charset="0"/>
              <a:buChar char="−"/>
            </a:pPr>
            <a:r>
              <a:rPr lang="en-US" sz="2200" kern="0" dirty="0">
                <a:latin typeface="Arial"/>
              </a:rPr>
              <a:t>ABA Access to Justice Statement of Principles.  </a:t>
            </a:r>
          </a:p>
          <a:p>
            <a:pPr marL="590550" lvl="1" indent="-247650" fontAlgn="base">
              <a:spcBef>
                <a:spcPct val="0"/>
              </a:spcBef>
              <a:spcAft>
                <a:spcPct val="70000"/>
              </a:spcAft>
              <a:buClr>
                <a:srgbClr val="B30025"/>
              </a:buClr>
              <a:buFont typeface="Arial" charset="0"/>
              <a:buChar char="−"/>
            </a:pPr>
            <a:r>
              <a:rPr lang="en-US" sz="2200" kern="0" dirty="0">
                <a:latin typeface="Arial"/>
              </a:rPr>
              <a:t>The Model Act and the Statement of Principles affirm that the scope and particular form of Civil Gideon should be determined by state and local jurisdictions.</a:t>
            </a:r>
          </a:p>
        </p:txBody>
      </p:sp>
    </p:spTree>
    <p:extLst>
      <p:ext uri="{BB962C8B-B14F-4D97-AF65-F5344CB8AC3E}">
        <p14:creationId xmlns:p14="http://schemas.microsoft.com/office/powerpoint/2010/main" val="3407373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kern="0" dirty="0">
                <a:effectLst/>
                <a:latin typeface="Times New Roman"/>
              </a:rPr>
              <a:t>Pennsylvania Bar Association Resolution </a:t>
            </a:r>
            <a:endParaRPr lang="en-US" sz="3200" dirty="0"/>
          </a:p>
        </p:txBody>
      </p:sp>
      <p:sp>
        <p:nvSpPr>
          <p:cNvPr id="3" name="Rectangle 2"/>
          <p:cNvSpPr/>
          <p:nvPr/>
        </p:nvSpPr>
        <p:spPr>
          <a:xfrm>
            <a:off x="609600" y="1447800"/>
            <a:ext cx="1039067" cy="461665"/>
          </a:xfrm>
          <a:prstGeom prst="rect">
            <a:avLst/>
          </a:prstGeom>
        </p:spPr>
        <p:txBody>
          <a:bodyPr wrap="none">
            <a:spAutoFit/>
          </a:bodyPr>
          <a:lstStyle/>
          <a:p>
            <a:pPr lvl="0" fontAlgn="base">
              <a:spcBef>
                <a:spcPct val="50000"/>
              </a:spcBef>
              <a:spcAft>
                <a:spcPct val="0"/>
              </a:spcAft>
            </a:pPr>
            <a:r>
              <a:rPr lang="en-US" sz="2400" b="1" dirty="0">
                <a:solidFill>
                  <a:srgbClr val="B30025"/>
                </a:solidFill>
                <a:latin typeface="Arial" charset="0"/>
              </a:rPr>
              <a:t>Study</a:t>
            </a:r>
          </a:p>
        </p:txBody>
      </p:sp>
      <p:sp>
        <p:nvSpPr>
          <p:cNvPr id="4" name="Rectangle 3"/>
          <p:cNvSpPr/>
          <p:nvPr/>
        </p:nvSpPr>
        <p:spPr>
          <a:xfrm>
            <a:off x="613317" y="2209800"/>
            <a:ext cx="7848600" cy="2699200"/>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In 2007, the Pennsylvania Bar Association’s Legal Services to the Public Committee conducted a study (“Study”) and proposed that the Pennsylvania Bar Association adopt a resolution endorsing the concept of Civil Gideon in principle.</a:t>
            </a:r>
          </a:p>
          <a:p>
            <a:pPr marL="228600" lvl="0" indent="-228600" fontAlgn="base">
              <a:spcBef>
                <a:spcPct val="0"/>
              </a:spcBef>
              <a:spcAft>
                <a:spcPct val="70000"/>
              </a:spcAft>
              <a:buClr>
                <a:srgbClr val="B30025"/>
              </a:buClr>
              <a:buFontTx/>
              <a:buChar char="•"/>
            </a:pPr>
            <a:r>
              <a:rPr lang="en-US" sz="2200" kern="0" dirty="0">
                <a:latin typeface="Arial"/>
              </a:rPr>
              <a:t>The Study recognized that adoption of such a resolution was only the first step in a multi-layered, cumulative effort to expand access to justice. </a:t>
            </a:r>
          </a:p>
        </p:txBody>
      </p:sp>
    </p:spTree>
    <p:extLst>
      <p:ext uri="{BB962C8B-B14F-4D97-AF65-F5344CB8AC3E}">
        <p14:creationId xmlns:p14="http://schemas.microsoft.com/office/powerpoint/2010/main" val="3017706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kern="0" dirty="0">
                <a:effectLst/>
                <a:latin typeface="Times New Roman"/>
              </a:rPr>
              <a:t>Pennsylvania Bar Association Resolution </a:t>
            </a:r>
            <a:endParaRPr lang="en-US" sz="3200" dirty="0"/>
          </a:p>
        </p:txBody>
      </p:sp>
      <p:sp>
        <p:nvSpPr>
          <p:cNvPr id="3" name="Rectangle 2"/>
          <p:cNvSpPr/>
          <p:nvPr/>
        </p:nvSpPr>
        <p:spPr>
          <a:xfrm>
            <a:off x="609600" y="1447800"/>
            <a:ext cx="1039067" cy="461665"/>
          </a:xfrm>
          <a:prstGeom prst="rect">
            <a:avLst/>
          </a:prstGeom>
        </p:spPr>
        <p:txBody>
          <a:bodyPr wrap="none">
            <a:spAutoFit/>
          </a:bodyPr>
          <a:lstStyle/>
          <a:p>
            <a:pPr lvl="0" fontAlgn="base">
              <a:spcBef>
                <a:spcPct val="50000"/>
              </a:spcBef>
              <a:spcAft>
                <a:spcPct val="0"/>
              </a:spcAft>
            </a:pPr>
            <a:r>
              <a:rPr lang="en-US" sz="2400" b="1" dirty="0">
                <a:solidFill>
                  <a:srgbClr val="B30025"/>
                </a:solidFill>
                <a:latin typeface="Arial" charset="0"/>
              </a:rPr>
              <a:t>Study</a:t>
            </a:r>
          </a:p>
        </p:txBody>
      </p:sp>
      <p:sp>
        <p:nvSpPr>
          <p:cNvPr id="4" name="Rectangle 3"/>
          <p:cNvSpPr/>
          <p:nvPr/>
        </p:nvSpPr>
        <p:spPr>
          <a:xfrm>
            <a:off x="613317" y="2209800"/>
            <a:ext cx="7848600" cy="3714863"/>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The Pennsylvania Bar Association then accepted the Study and recommendation of the Legal Services to the Public Committee, and endorsed a Civil Gideon Resolution (“PBA Resolution”) stating in part:</a:t>
            </a:r>
          </a:p>
          <a:p>
            <a:pPr marL="590550" lvl="1" indent="-247650" fontAlgn="base">
              <a:spcBef>
                <a:spcPct val="0"/>
              </a:spcBef>
              <a:spcAft>
                <a:spcPct val="70000"/>
              </a:spcAft>
              <a:buClr>
                <a:srgbClr val="B30025"/>
              </a:buClr>
              <a:buFont typeface="Arial" charset="0"/>
              <a:buChar char="−"/>
            </a:pPr>
            <a:r>
              <a:rPr lang="en-US" sz="2200" kern="0" dirty="0">
                <a:latin typeface="Arial"/>
              </a:rPr>
              <a:t>RESOLVED, That the Pennsylvania Bar Association urges the Commonwealth of Pennsylvania to provide legal services as a matter of right to low income persons in those categories of adversarial proceedings where basic human needs are at stake, such as those involving shelter, sustenance, safety, health or child custody</a:t>
            </a:r>
            <a:r>
              <a:rPr lang="en-US" sz="2200" kern="0" dirty="0" smtClean="0">
                <a:latin typeface="Arial"/>
              </a:rPr>
              <a:t>.</a:t>
            </a:r>
            <a:endParaRPr lang="en-US" sz="2200" kern="0" dirty="0">
              <a:latin typeface="Arial"/>
            </a:endParaRPr>
          </a:p>
        </p:txBody>
      </p:sp>
    </p:spTree>
    <p:extLst>
      <p:ext uri="{BB962C8B-B14F-4D97-AF65-F5344CB8AC3E}">
        <p14:creationId xmlns:p14="http://schemas.microsoft.com/office/powerpoint/2010/main" val="2419852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Study</a:t>
            </a:r>
            <a:endParaRPr lang="en-US" sz="3800" dirty="0"/>
          </a:p>
        </p:txBody>
      </p:sp>
      <p:sp>
        <p:nvSpPr>
          <p:cNvPr id="3" name="Rectangle 2"/>
          <p:cNvSpPr/>
          <p:nvPr/>
        </p:nvSpPr>
        <p:spPr>
          <a:xfrm>
            <a:off x="609600" y="1447800"/>
            <a:ext cx="1553630" cy="461665"/>
          </a:xfrm>
          <a:prstGeom prst="rect">
            <a:avLst/>
          </a:prstGeom>
        </p:spPr>
        <p:txBody>
          <a:bodyPr wrap="none">
            <a:spAutoFit/>
          </a:bodyPr>
          <a:lstStyle/>
          <a:p>
            <a:pPr lvl="0" fontAlgn="base">
              <a:spcBef>
                <a:spcPct val="50000"/>
              </a:spcBef>
              <a:spcAft>
                <a:spcPct val="0"/>
              </a:spcAft>
            </a:pPr>
            <a:r>
              <a:rPr lang="en-US" sz="2400" b="1" dirty="0" smtClean="0">
                <a:solidFill>
                  <a:srgbClr val="B30025"/>
                </a:solidFill>
                <a:latin typeface="Arial" charset="0"/>
              </a:rPr>
              <a:t>Statistics</a:t>
            </a:r>
            <a:endParaRPr lang="en-US" sz="2400" b="1" dirty="0">
              <a:solidFill>
                <a:srgbClr val="B30025"/>
              </a:solidFill>
              <a:latin typeface="Arial" charset="0"/>
            </a:endParaRPr>
          </a:p>
        </p:txBody>
      </p:sp>
      <p:sp>
        <p:nvSpPr>
          <p:cNvPr id="4" name="Rectangle 3"/>
          <p:cNvSpPr/>
          <p:nvPr/>
        </p:nvSpPr>
        <p:spPr>
          <a:xfrm>
            <a:off x="613317" y="2209800"/>
            <a:ext cx="7848600" cy="3037755"/>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Legal aid professionals estimate that only 1 in 5 (20%) truly needy people in the Commonwealth with civil legal aid matters ever receive the assistance of a lawyer, whether from a legal aid provider or through pro bono </a:t>
            </a:r>
            <a:r>
              <a:rPr lang="en-US" sz="2200" kern="0" dirty="0" smtClean="0">
                <a:latin typeface="Arial"/>
              </a:rPr>
              <a:t>efforts</a:t>
            </a:r>
            <a:endParaRPr lang="en-US" sz="2200" kern="0" dirty="0">
              <a:latin typeface="Arial"/>
            </a:endParaRPr>
          </a:p>
          <a:p>
            <a:pPr marL="228600" lvl="0" indent="-228600" fontAlgn="base">
              <a:spcBef>
                <a:spcPct val="0"/>
              </a:spcBef>
              <a:spcAft>
                <a:spcPct val="70000"/>
              </a:spcAft>
              <a:buClr>
                <a:srgbClr val="B30025"/>
              </a:buClr>
              <a:buFontTx/>
              <a:buChar char="•"/>
            </a:pPr>
            <a:r>
              <a:rPr lang="en-US" sz="2200" kern="0" dirty="0">
                <a:latin typeface="Arial"/>
              </a:rPr>
              <a:t>More than half (over 50%) of the poor across the Commonwealth who make it to a legal aid office are turned away because of the limited resources, both public and pro bono, available to serve the neediest</a:t>
            </a:r>
            <a:r>
              <a:rPr lang="en-US" sz="2200" kern="0" dirty="0" smtClean="0">
                <a:latin typeface="Arial"/>
              </a:rPr>
              <a:t>.</a:t>
            </a:r>
            <a:endParaRPr lang="en-US" sz="2200" kern="0" dirty="0">
              <a:latin typeface="Arial"/>
            </a:endParaRPr>
          </a:p>
        </p:txBody>
      </p:sp>
    </p:spTree>
    <p:extLst>
      <p:ext uri="{BB962C8B-B14F-4D97-AF65-F5344CB8AC3E}">
        <p14:creationId xmlns:p14="http://schemas.microsoft.com/office/powerpoint/2010/main" val="2558191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kern="0" dirty="0" smtClean="0">
                <a:effectLst/>
                <a:latin typeface="Times New Roman"/>
              </a:rPr>
              <a:t>Study</a:t>
            </a:r>
            <a:endParaRPr lang="en-US" sz="3800" dirty="0"/>
          </a:p>
        </p:txBody>
      </p:sp>
      <p:sp>
        <p:nvSpPr>
          <p:cNvPr id="3" name="Rectangle 2"/>
          <p:cNvSpPr/>
          <p:nvPr/>
        </p:nvSpPr>
        <p:spPr>
          <a:xfrm>
            <a:off x="609600" y="1447800"/>
            <a:ext cx="4890891" cy="461665"/>
          </a:xfrm>
          <a:prstGeom prst="rect">
            <a:avLst/>
          </a:prstGeom>
        </p:spPr>
        <p:txBody>
          <a:bodyPr wrap="none">
            <a:spAutoFit/>
          </a:bodyPr>
          <a:lstStyle/>
          <a:p>
            <a:pPr lvl="0" fontAlgn="base">
              <a:spcBef>
                <a:spcPct val="50000"/>
              </a:spcBef>
              <a:spcAft>
                <a:spcPct val="0"/>
              </a:spcAft>
            </a:pPr>
            <a:r>
              <a:rPr lang="en-US" sz="2400" b="1" dirty="0">
                <a:solidFill>
                  <a:srgbClr val="B30025"/>
                </a:solidFill>
                <a:latin typeface="Arial" charset="0"/>
              </a:rPr>
              <a:t>PBA Resolution Is Just the Start</a:t>
            </a:r>
          </a:p>
        </p:txBody>
      </p:sp>
      <p:sp>
        <p:nvSpPr>
          <p:cNvPr id="4" name="Rectangle 3"/>
          <p:cNvSpPr/>
          <p:nvPr/>
        </p:nvSpPr>
        <p:spPr>
          <a:xfrm>
            <a:off x="613317" y="2209800"/>
            <a:ext cx="7848600" cy="3511731"/>
          </a:xfrm>
          <a:prstGeom prst="rect">
            <a:avLst/>
          </a:prstGeom>
        </p:spPr>
        <p:txBody>
          <a:bodyPr wrap="square">
            <a:spAutoFit/>
          </a:bodyPr>
          <a:lstStyle/>
          <a:p>
            <a:pPr marL="228600" lvl="0" indent="-228600" fontAlgn="base">
              <a:spcBef>
                <a:spcPct val="0"/>
              </a:spcBef>
              <a:spcAft>
                <a:spcPct val="70000"/>
              </a:spcAft>
              <a:buClr>
                <a:srgbClr val="B30025"/>
              </a:buClr>
              <a:buFontTx/>
              <a:buChar char="•"/>
            </a:pPr>
            <a:r>
              <a:rPr lang="en-US" sz="2200" kern="0" dirty="0">
                <a:latin typeface="Arial"/>
              </a:rPr>
              <a:t>Does not define which cases would be </a:t>
            </a:r>
            <a:r>
              <a:rPr lang="en-US" sz="2200" kern="0" dirty="0" smtClean="0">
                <a:latin typeface="Arial"/>
              </a:rPr>
              <a:t>included</a:t>
            </a:r>
            <a:endParaRPr lang="en-US" sz="2200" kern="0" dirty="0">
              <a:latin typeface="Arial"/>
            </a:endParaRPr>
          </a:p>
          <a:p>
            <a:pPr marL="228600" lvl="0" indent="-228600" fontAlgn="base">
              <a:spcBef>
                <a:spcPct val="0"/>
              </a:spcBef>
              <a:spcAft>
                <a:spcPct val="70000"/>
              </a:spcAft>
              <a:buClr>
                <a:srgbClr val="B30025"/>
              </a:buClr>
              <a:buFontTx/>
              <a:buChar char="•"/>
            </a:pPr>
            <a:r>
              <a:rPr lang="en-US" sz="2200" kern="0" dirty="0">
                <a:latin typeface="Arial"/>
              </a:rPr>
              <a:t>Does not address many questions of </a:t>
            </a:r>
            <a:r>
              <a:rPr lang="en-US" sz="2200" kern="0" dirty="0" smtClean="0">
                <a:latin typeface="Arial"/>
              </a:rPr>
              <a:t>implementation</a:t>
            </a:r>
            <a:endParaRPr lang="en-US" sz="2200" kern="0" dirty="0">
              <a:latin typeface="Arial"/>
            </a:endParaRPr>
          </a:p>
          <a:p>
            <a:pPr marL="228600" lvl="0" indent="-228600" fontAlgn="base">
              <a:spcBef>
                <a:spcPct val="0"/>
              </a:spcBef>
              <a:spcAft>
                <a:spcPct val="70000"/>
              </a:spcAft>
              <a:buClr>
                <a:srgbClr val="B30025"/>
              </a:buClr>
              <a:buFontTx/>
              <a:buChar char="•"/>
            </a:pPr>
            <a:r>
              <a:rPr lang="en-US" sz="2200" kern="0" dirty="0">
                <a:latin typeface="Arial"/>
              </a:rPr>
              <a:t>Expects that the right to counsel would be expanded in an incremental fashion, prioritizing those most basic human needs which are </a:t>
            </a:r>
            <a:r>
              <a:rPr lang="en-US" sz="2200" kern="0" dirty="0" smtClean="0">
                <a:latin typeface="Arial"/>
              </a:rPr>
              <a:t>greatest</a:t>
            </a:r>
            <a:endParaRPr lang="en-US" sz="2200" kern="0" dirty="0">
              <a:latin typeface="Arial"/>
            </a:endParaRPr>
          </a:p>
          <a:p>
            <a:pPr marL="228600" lvl="0" indent="-228600" fontAlgn="base">
              <a:spcBef>
                <a:spcPct val="0"/>
              </a:spcBef>
              <a:spcAft>
                <a:spcPct val="70000"/>
              </a:spcAft>
              <a:buClr>
                <a:srgbClr val="B30025"/>
              </a:buClr>
              <a:buFontTx/>
              <a:buChar char="•"/>
            </a:pPr>
            <a:r>
              <a:rPr lang="en-US" sz="2200" kern="0" dirty="0">
                <a:latin typeface="Arial"/>
              </a:rPr>
              <a:t>Would expand upon the existing multi-tiered system of legal aid and voluntary pro bono, incorporating this strong foundation and building upon </a:t>
            </a:r>
            <a:r>
              <a:rPr lang="en-US" sz="2200" kern="0" dirty="0" smtClean="0">
                <a:latin typeface="Arial"/>
              </a:rPr>
              <a:t>it</a:t>
            </a:r>
            <a:endParaRPr lang="en-US" sz="2200" kern="0" dirty="0">
              <a:latin typeface="Arial"/>
            </a:endParaRPr>
          </a:p>
        </p:txBody>
      </p:sp>
    </p:spTree>
    <p:extLst>
      <p:ext uri="{BB962C8B-B14F-4D97-AF65-F5344CB8AC3E}">
        <p14:creationId xmlns:p14="http://schemas.microsoft.com/office/powerpoint/2010/main" val="11229490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mpOrienPres">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D702CF6-005D-4DBD-A97B-F0C8A1B2B0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EmpOrienPres</Template>
  <TotalTime>0</TotalTime>
  <Words>2737</Words>
  <Application>Microsoft Office PowerPoint</Application>
  <PresentationFormat>On-screen Show (4:3)</PresentationFormat>
  <Paragraphs>218</Paragraphs>
  <Slides>40</Slides>
  <Notes>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EmpOrienPres</vt:lpstr>
      <vt:lpstr>Welcome!</vt:lpstr>
      <vt:lpstr>Civil Gideon</vt:lpstr>
      <vt:lpstr>The Supreme Court on Civil Gideon…</vt:lpstr>
      <vt:lpstr>American Bar Association Resolution</vt:lpstr>
      <vt:lpstr>ABA 2010 Model Act and  ABA 2010 Statement of Principles</vt:lpstr>
      <vt:lpstr>Pennsylvania Bar Association Resolution </vt:lpstr>
      <vt:lpstr>Pennsylvania Bar Association Resolution </vt:lpstr>
      <vt:lpstr>Study</vt:lpstr>
      <vt:lpstr>Study</vt:lpstr>
      <vt:lpstr>Study</vt:lpstr>
      <vt:lpstr>Study</vt:lpstr>
      <vt:lpstr>Pennsylvania</vt:lpstr>
      <vt:lpstr>Access to Justice  In Tough Financial Times</vt:lpstr>
      <vt:lpstr>Access to Justice  In Tough Financial Times</vt:lpstr>
      <vt:lpstr>Access to Justice  In Tough Financial Times</vt:lpstr>
      <vt:lpstr>Access to Justice  In Tough Financial Times</vt:lpstr>
      <vt:lpstr>Access to Justice  In Tough Financial Times</vt:lpstr>
      <vt:lpstr>Access to Justice Strategy </vt:lpstr>
      <vt:lpstr>Access to Justice Strategy </vt:lpstr>
      <vt:lpstr>Prong 1</vt:lpstr>
      <vt:lpstr>Prong 1</vt:lpstr>
      <vt:lpstr>Prong 1</vt:lpstr>
      <vt:lpstr>Prong 1</vt:lpstr>
      <vt:lpstr>Prong 1</vt:lpstr>
      <vt:lpstr>Prong 1</vt:lpstr>
      <vt:lpstr>Prong 2</vt:lpstr>
      <vt:lpstr>Prong 2</vt:lpstr>
      <vt:lpstr>Prong 2</vt:lpstr>
      <vt:lpstr>Prong 3</vt:lpstr>
      <vt:lpstr>Prong 3</vt:lpstr>
      <vt:lpstr>Philadelphia Bar  Civil Gideon Task Force</vt:lpstr>
      <vt:lpstr>Philadelphia Bar  Civil Gideon Task Force</vt:lpstr>
      <vt:lpstr>What Cost-Benefit Analysis  May Ultimately Show</vt:lpstr>
      <vt:lpstr>Recap</vt:lpstr>
      <vt:lpstr>Recap</vt:lpstr>
      <vt:lpstr>Recap</vt:lpstr>
      <vt:lpstr>Recap</vt:lpstr>
      <vt:lpstr>Recap</vt:lpstr>
      <vt:lpstr>What Can Citizens Do?</vt:lpstr>
      <vt:lpstr>Questions &amp; 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2012-05-08T18:09:52Z</dcterms:created>
  <dcterms:modified xsi:type="dcterms:W3CDTF">2012-08-14T23:13:43Z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TC102202129990</vt:lpwstr>
  </property>
</Properties>
</file>